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Lato"/>
      <p:regular r:id="rId15"/>
      <p:bold r:id="rId16"/>
      <p:italic r:id="rId17"/>
      <p:boldItalic r:id="rId18"/>
    </p:embeddedFont>
    <p:embeddedFont>
      <p:font typeface="Lato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lack-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Lato-regular.fntdata"/><Relationship Id="rId14" Type="http://schemas.openxmlformats.org/officeDocument/2006/relationships/slide" Target="slides/slide8.xml"/><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slideMaster" Target="slideMasters/slideMaster2.xml"/><Relationship Id="rId19" Type="http://schemas.openxmlformats.org/officeDocument/2006/relationships/font" Target="fonts/LatoBlack-bold.fntdata"/><Relationship Id="rId6" Type="http://schemas.openxmlformats.org/officeDocument/2006/relationships/notesMaster" Target="notesMasters/notesMaster1.xml"/><Relationship Id="rId18"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61eb5d412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c61eb5d412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c61eb5d412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c61eb5d412_2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c61eb5d412_2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c61eb5d412_2_1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c61eb5d412_2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c61eb5d412_2_1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c61eb5d412_2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c61eb5d412_2_2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c633c50fd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c633c50fd1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c61eb5d412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c61eb5d412_2_2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c61eb5d412_2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3c61eb5d412_2_2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4.jpg"/><Relationship Id="rId5" Type="http://schemas.openxmlformats.org/officeDocument/2006/relationships/image" Target="../media/image7.jpg"/><Relationship Id="rId6" Type="http://schemas.openxmlformats.org/officeDocument/2006/relationships/hyperlink" Target="https://www.bluehills.org/admissions/admissions-polic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hyperlink" Target="https://www.bluehills.org/admissions/admissions-policy" TargetMode="External"/><Relationship Id="rId6" Type="http://schemas.openxmlformats.org/officeDocument/2006/relationships/hyperlink" Target="http://www.bluehills.org/admissio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25"/>
          <p:cNvGrpSpPr/>
          <p:nvPr/>
        </p:nvGrpSpPr>
        <p:grpSpPr>
          <a:xfrm rot="1542084">
            <a:off x="4322311" y="-1661996"/>
            <a:ext cx="4100339" cy="2586877"/>
            <a:chOff x="0" y="-38100"/>
            <a:chExt cx="2159849" cy="1362635"/>
          </a:xfrm>
        </p:grpSpPr>
        <p:sp>
          <p:nvSpPr>
            <p:cNvPr id="130" name="Google Shape;130;p25"/>
            <p:cNvSpPr/>
            <p:nvPr/>
          </p:nvSpPr>
          <p:spPr>
            <a:xfrm>
              <a:off x="0" y="0"/>
              <a:ext cx="2159849" cy="1324535"/>
            </a:xfrm>
            <a:custGeom>
              <a:rect b="b" l="l" r="r" t="t"/>
              <a:pathLst>
                <a:path extrusionOk="0" h="1324535" w="2159849">
                  <a:moveTo>
                    <a:pt x="0" y="0"/>
                  </a:moveTo>
                  <a:lnTo>
                    <a:pt x="2159849" y="0"/>
                  </a:lnTo>
                  <a:lnTo>
                    <a:pt x="2159849" y="1324535"/>
                  </a:lnTo>
                  <a:lnTo>
                    <a:pt x="0" y="1324535"/>
                  </a:lnTo>
                  <a:close/>
                </a:path>
              </a:pathLst>
            </a:custGeom>
            <a:solidFill>
              <a:srgbClr val="EFEFEF"/>
            </a:solidFill>
            <a:ln>
              <a:noFill/>
            </a:ln>
          </p:spPr>
        </p:sp>
        <p:sp>
          <p:nvSpPr>
            <p:cNvPr id="131" name="Google Shape;131;p25"/>
            <p:cNvSpPr txBox="1"/>
            <p:nvPr/>
          </p:nvSpPr>
          <p:spPr>
            <a:xfrm>
              <a:off x="0" y="-38100"/>
              <a:ext cx="2159849" cy="136263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2" name="Google Shape;132;p25"/>
          <p:cNvGrpSpPr/>
          <p:nvPr/>
        </p:nvGrpSpPr>
        <p:grpSpPr>
          <a:xfrm rot="2142084">
            <a:off x="4945675" y="-1521311"/>
            <a:ext cx="4100339" cy="2586877"/>
            <a:chOff x="0" y="-38100"/>
            <a:chExt cx="2159849" cy="1362635"/>
          </a:xfrm>
        </p:grpSpPr>
        <p:sp>
          <p:nvSpPr>
            <p:cNvPr id="133" name="Google Shape;133;p25"/>
            <p:cNvSpPr/>
            <p:nvPr/>
          </p:nvSpPr>
          <p:spPr>
            <a:xfrm>
              <a:off x="0" y="0"/>
              <a:ext cx="2159849" cy="1324535"/>
            </a:xfrm>
            <a:custGeom>
              <a:rect b="b" l="l" r="r" t="t"/>
              <a:pathLst>
                <a:path extrusionOk="0" h="1324535" w="2159849">
                  <a:moveTo>
                    <a:pt x="0" y="0"/>
                  </a:moveTo>
                  <a:lnTo>
                    <a:pt x="2159849" y="0"/>
                  </a:lnTo>
                  <a:lnTo>
                    <a:pt x="2159849" y="1324535"/>
                  </a:lnTo>
                  <a:lnTo>
                    <a:pt x="0" y="1324535"/>
                  </a:lnTo>
                  <a:close/>
                </a:path>
              </a:pathLst>
            </a:custGeom>
            <a:solidFill>
              <a:srgbClr val="00BF63"/>
            </a:solidFill>
            <a:ln>
              <a:noFill/>
            </a:ln>
          </p:spPr>
        </p:sp>
        <p:sp>
          <p:nvSpPr>
            <p:cNvPr id="134" name="Google Shape;134;p25"/>
            <p:cNvSpPr txBox="1"/>
            <p:nvPr/>
          </p:nvSpPr>
          <p:spPr>
            <a:xfrm>
              <a:off x="0" y="-38100"/>
              <a:ext cx="2159849" cy="136263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5" name="Google Shape;135;p25"/>
          <p:cNvGrpSpPr/>
          <p:nvPr/>
        </p:nvGrpSpPr>
        <p:grpSpPr>
          <a:xfrm rot="2700000">
            <a:off x="5761700" y="-999235"/>
            <a:ext cx="4100339" cy="2586877"/>
            <a:chOff x="0" y="-38100"/>
            <a:chExt cx="2159849" cy="1362635"/>
          </a:xfrm>
        </p:grpSpPr>
        <p:sp>
          <p:nvSpPr>
            <p:cNvPr id="136" name="Google Shape;136;p25"/>
            <p:cNvSpPr/>
            <p:nvPr/>
          </p:nvSpPr>
          <p:spPr>
            <a:xfrm>
              <a:off x="0" y="0"/>
              <a:ext cx="2159849" cy="1324535"/>
            </a:xfrm>
            <a:custGeom>
              <a:rect b="b" l="l" r="r" t="t"/>
              <a:pathLst>
                <a:path extrusionOk="0" h="1324535" w="2159849">
                  <a:moveTo>
                    <a:pt x="0" y="0"/>
                  </a:moveTo>
                  <a:lnTo>
                    <a:pt x="2159849" y="0"/>
                  </a:lnTo>
                  <a:lnTo>
                    <a:pt x="2159849" y="1324535"/>
                  </a:lnTo>
                  <a:lnTo>
                    <a:pt x="0" y="1324535"/>
                  </a:lnTo>
                  <a:close/>
                </a:path>
              </a:pathLst>
            </a:custGeom>
            <a:solidFill>
              <a:srgbClr val="004AAD"/>
            </a:solidFill>
            <a:ln>
              <a:noFill/>
            </a:ln>
          </p:spPr>
        </p:sp>
        <p:sp>
          <p:nvSpPr>
            <p:cNvPr id="137" name="Google Shape;137;p25"/>
            <p:cNvSpPr txBox="1"/>
            <p:nvPr/>
          </p:nvSpPr>
          <p:spPr>
            <a:xfrm>
              <a:off x="0" y="-38100"/>
              <a:ext cx="2159849" cy="136263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8" name="Google Shape;138;p25"/>
          <p:cNvGrpSpPr/>
          <p:nvPr/>
        </p:nvGrpSpPr>
        <p:grpSpPr>
          <a:xfrm>
            <a:off x="-308324" y="4921955"/>
            <a:ext cx="4514902" cy="221545"/>
            <a:chOff x="0" y="-38100"/>
            <a:chExt cx="2378220" cy="116698"/>
          </a:xfrm>
        </p:grpSpPr>
        <p:sp>
          <p:nvSpPr>
            <p:cNvPr id="139" name="Google Shape;139;p25"/>
            <p:cNvSpPr/>
            <p:nvPr/>
          </p:nvSpPr>
          <p:spPr>
            <a:xfrm>
              <a:off x="0" y="0"/>
              <a:ext cx="2378220" cy="78598"/>
            </a:xfrm>
            <a:custGeom>
              <a:rect b="b" l="l" r="r" t="t"/>
              <a:pathLst>
                <a:path extrusionOk="0" h="78598" w="2378220">
                  <a:moveTo>
                    <a:pt x="0" y="0"/>
                  </a:moveTo>
                  <a:lnTo>
                    <a:pt x="2378220" y="0"/>
                  </a:lnTo>
                  <a:lnTo>
                    <a:pt x="2378220" y="78598"/>
                  </a:lnTo>
                  <a:lnTo>
                    <a:pt x="0" y="78598"/>
                  </a:lnTo>
                  <a:close/>
                </a:path>
              </a:pathLst>
            </a:custGeom>
            <a:solidFill>
              <a:srgbClr val="00BF63"/>
            </a:solidFill>
            <a:ln>
              <a:noFill/>
            </a:ln>
          </p:spPr>
        </p:sp>
        <p:sp>
          <p:nvSpPr>
            <p:cNvPr id="140" name="Google Shape;140;p25"/>
            <p:cNvSpPr txBox="1"/>
            <p:nvPr/>
          </p:nvSpPr>
          <p:spPr>
            <a:xfrm>
              <a:off x="0" y="-38100"/>
              <a:ext cx="2378220" cy="11669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1" name="Google Shape;141;p25"/>
          <p:cNvGrpSpPr/>
          <p:nvPr/>
        </p:nvGrpSpPr>
        <p:grpSpPr>
          <a:xfrm>
            <a:off x="0" y="-72331"/>
            <a:ext cx="5596669" cy="221545"/>
            <a:chOff x="0" y="-38100"/>
            <a:chExt cx="2948039" cy="116698"/>
          </a:xfrm>
        </p:grpSpPr>
        <p:sp>
          <p:nvSpPr>
            <p:cNvPr id="142" name="Google Shape;142;p25"/>
            <p:cNvSpPr/>
            <p:nvPr/>
          </p:nvSpPr>
          <p:spPr>
            <a:xfrm>
              <a:off x="0" y="0"/>
              <a:ext cx="2948039" cy="78598"/>
            </a:xfrm>
            <a:custGeom>
              <a:rect b="b" l="l" r="r" t="t"/>
              <a:pathLst>
                <a:path extrusionOk="0" h="78598" w="2948039">
                  <a:moveTo>
                    <a:pt x="0" y="0"/>
                  </a:moveTo>
                  <a:lnTo>
                    <a:pt x="2948039" y="0"/>
                  </a:lnTo>
                  <a:lnTo>
                    <a:pt x="2948039" y="78598"/>
                  </a:lnTo>
                  <a:lnTo>
                    <a:pt x="0" y="78598"/>
                  </a:lnTo>
                  <a:close/>
                </a:path>
              </a:pathLst>
            </a:custGeom>
            <a:solidFill>
              <a:srgbClr val="00BF63"/>
            </a:solidFill>
            <a:ln>
              <a:noFill/>
            </a:ln>
          </p:spPr>
        </p:sp>
        <p:sp>
          <p:nvSpPr>
            <p:cNvPr id="143" name="Google Shape;143;p25"/>
            <p:cNvSpPr txBox="1"/>
            <p:nvPr/>
          </p:nvSpPr>
          <p:spPr>
            <a:xfrm>
              <a:off x="0" y="-38100"/>
              <a:ext cx="2948039" cy="11669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4" name="Google Shape;144;p25"/>
          <p:cNvGrpSpPr/>
          <p:nvPr/>
        </p:nvGrpSpPr>
        <p:grpSpPr>
          <a:xfrm rot="3000000">
            <a:off x="4451855" y="3652918"/>
            <a:ext cx="3687065" cy="3872934"/>
            <a:chOff x="0" y="-38100"/>
            <a:chExt cx="1942158" cy="2040064"/>
          </a:xfrm>
        </p:grpSpPr>
        <p:sp>
          <p:nvSpPr>
            <p:cNvPr id="145" name="Google Shape;145;p25"/>
            <p:cNvSpPr/>
            <p:nvPr/>
          </p:nvSpPr>
          <p:spPr>
            <a:xfrm>
              <a:off x="0" y="0"/>
              <a:ext cx="1942158" cy="2001964"/>
            </a:xfrm>
            <a:custGeom>
              <a:rect b="b" l="l" r="r" t="t"/>
              <a:pathLst>
                <a:path extrusionOk="0" h="2001964" w="1942158">
                  <a:moveTo>
                    <a:pt x="0" y="0"/>
                  </a:moveTo>
                  <a:lnTo>
                    <a:pt x="1942158" y="0"/>
                  </a:lnTo>
                  <a:lnTo>
                    <a:pt x="1942158" y="2001964"/>
                  </a:lnTo>
                  <a:lnTo>
                    <a:pt x="0" y="2001964"/>
                  </a:lnTo>
                  <a:close/>
                </a:path>
              </a:pathLst>
            </a:custGeom>
            <a:solidFill>
              <a:srgbClr val="00BF63"/>
            </a:solidFill>
            <a:ln>
              <a:noFill/>
            </a:ln>
          </p:spPr>
        </p:sp>
        <p:sp>
          <p:nvSpPr>
            <p:cNvPr id="146" name="Google Shape;146;p25"/>
            <p:cNvSpPr txBox="1"/>
            <p:nvPr/>
          </p:nvSpPr>
          <p:spPr>
            <a:xfrm>
              <a:off x="0" y="-38100"/>
              <a:ext cx="1942158" cy="204006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7" name="Google Shape;147;p25"/>
          <p:cNvGrpSpPr/>
          <p:nvPr/>
        </p:nvGrpSpPr>
        <p:grpSpPr>
          <a:xfrm rot="3590306">
            <a:off x="6319603" y="714762"/>
            <a:ext cx="3687065" cy="8350342"/>
            <a:chOff x="0" y="-38100"/>
            <a:chExt cx="1942158" cy="4398534"/>
          </a:xfrm>
        </p:grpSpPr>
        <p:sp>
          <p:nvSpPr>
            <p:cNvPr id="148" name="Google Shape;148;p25"/>
            <p:cNvSpPr/>
            <p:nvPr/>
          </p:nvSpPr>
          <p:spPr>
            <a:xfrm>
              <a:off x="0" y="0"/>
              <a:ext cx="1942158" cy="4360434"/>
            </a:xfrm>
            <a:custGeom>
              <a:rect b="b" l="l" r="r" t="t"/>
              <a:pathLst>
                <a:path extrusionOk="0" h="4360434" w="1942158">
                  <a:moveTo>
                    <a:pt x="0" y="0"/>
                  </a:moveTo>
                  <a:lnTo>
                    <a:pt x="1942158" y="0"/>
                  </a:lnTo>
                  <a:lnTo>
                    <a:pt x="1942158" y="4360434"/>
                  </a:lnTo>
                  <a:lnTo>
                    <a:pt x="0" y="4360434"/>
                  </a:lnTo>
                  <a:close/>
                </a:path>
              </a:pathLst>
            </a:custGeom>
            <a:solidFill>
              <a:srgbClr val="004AAD"/>
            </a:solidFill>
            <a:ln>
              <a:noFill/>
            </a:ln>
          </p:spPr>
        </p:sp>
        <p:sp>
          <p:nvSpPr>
            <p:cNvPr id="149" name="Google Shape;149;p25"/>
            <p:cNvSpPr txBox="1"/>
            <p:nvPr/>
          </p:nvSpPr>
          <p:spPr>
            <a:xfrm>
              <a:off x="0" y="-38100"/>
              <a:ext cx="1942158" cy="439853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0" name="Google Shape;150;p25"/>
          <p:cNvGrpSpPr/>
          <p:nvPr/>
        </p:nvGrpSpPr>
        <p:grpSpPr>
          <a:xfrm>
            <a:off x="5596669" y="570188"/>
            <a:ext cx="3589272" cy="4176608"/>
            <a:chOff x="0" y="0"/>
            <a:chExt cx="698500" cy="812800"/>
          </a:xfrm>
        </p:grpSpPr>
        <p:sp>
          <p:nvSpPr>
            <p:cNvPr id="151" name="Google Shape;151;p25"/>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a:noFill/>
            </a:ln>
          </p:spPr>
        </p:sp>
        <p:sp>
          <p:nvSpPr>
            <p:cNvPr id="152" name="Google Shape;152;p25"/>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3" name="Google Shape;153;p25"/>
          <p:cNvGrpSpPr/>
          <p:nvPr/>
        </p:nvGrpSpPr>
        <p:grpSpPr>
          <a:xfrm>
            <a:off x="5739810" y="736752"/>
            <a:ext cx="3302989" cy="3843479"/>
            <a:chOff x="0" y="0"/>
            <a:chExt cx="698500" cy="812800"/>
          </a:xfrm>
        </p:grpSpPr>
        <p:sp>
          <p:nvSpPr>
            <p:cNvPr id="154" name="Google Shape;154;p25"/>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155" name="Google Shape;155;p25"/>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6" name="Google Shape;156;p25"/>
          <p:cNvSpPr/>
          <p:nvPr/>
        </p:nvSpPr>
        <p:spPr>
          <a:xfrm>
            <a:off x="5893909" y="916069"/>
            <a:ext cx="2994790" cy="3484846"/>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blipFill rotWithShape="1">
            <a:blip r:embed="rId3">
              <a:alphaModFix/>
            </a:blip>
            <a:stretch>
              <a:fillRect b="0" l="-37324" r="-37324" t="0"/>
            </a:stretch>
          </a:blipFill>
          <a:ln>
            <a:noFill/>
          </a:ln>
        </p:spPr>
      </p:sp>
      <p:grpSp>
        <p:nvGrpSpPr>
          <p:cNvPr id="157" name="Google Shape;157;p25"/>
          <p:cNvGrpSpPr/>
          <p:nvPr/>
        </p:nvGrpSpPr>
        <p:grpSpPr>
          <a:xfrm rot="3593894">
            <a:off x="7178056" y="3317288"/>
            <a:ext cx="3687065" cy="5214387"/>
            <a:chOff x="0" y="-38100"/>
            <a:chExt cx="1942158" cy="2746673"/>
          </a:xfrm>
        </p:grpSpPr>
        <p:sp>
          <p:nvSpPr>
            <p:cNvPr id="158" name="Google Shape;158;p25"/>
            <p:cNvSpPr/>
            <p:nvPr/>
          </p:nvSpPr>
          <p:spPr>
            <a:xfrm>
              <a:off x="0" y="0"/>
              <a:ext cx="1942158" cy="2708573"/>
            </a:xfrm>
            <a:custGeom>
              <a:rect b="b" l="l" r="r" t="t"/>
              <a:pathLst>
                <a:path extrusionOk="0" h="2708573" w="1942158">
                  <a:moveTo>
                    <a:pt x="0" y="0"/>
                  </a:moveTo>
                  <a:lnTo>
                    <a:pt x="1942158" y="0"/>
                  </a:lnTo>
                  <a:lnTo>
                    <a:pt x="1942158" y="2708573"/>
                  </a:lnTo>
                  <a:lnTo>
                    <a:pt x="0" y="2708573"/>
                  </a:lnTo>
                  <a:close/>
                </a:path>
              </a:pathLst>
            </a:custGeom>
            <a:solidFill>
              <a:srgbClr val="00BF63"/>
            </a:solidFill>
            <a:ln>
              <a:noFill/>
            </a:ln>
          </p:spPr>
        </p:sp>
        <p:sp>
          <p:nvSpPr>
            <p:cNvPr id="159" name="Google Shape;159;p25"/>
            <p:cNvSpPr txBox="1"/>
            <p:nvPr/>
          </p:nvSpPr>
          <p:spPr>
            <a:xfrm>
              <a:off x="0" y="-38100"/>
              <a:ext cx="1942158" cy="274667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0" name="Google Shape;160;p25"/>
          <p:cNvSpPr/>
          <p:nvPr/>
        </p:nvSpPr>
        <p:spPr>
          <a:xfrm>
            <a:off x="642051" y="471124"/>
            <a:ext cx="4248104" cy="2753358"/>
          </a:xfrm>
          <a:custGeom>
            <a:rect b="b" l="l" r="r" t="t"/>
            <a:pathLst>
              <a:path extrusionOk="0" h="4034224" w="5900144">
                <a:moveTo>
                  <a:pt x="0" y="0"/>
                </a:moveTo>
                <a:lnTo>
                  <a:pt x="5900144" y="0"/>
                </a:lnTo>
                <a:lnTo>
                  <a:pt x="5900144" y="4034224"/>
                </a:lnTo>
                <a:lnTo>
                  <a:pt x="0" y="4034224"/>
                </a:lnTo>
                <a:lnTo>
                  <a:pt x="0" y="0"/>
                </a:lnTo>
                <a:close/>
              </a:path>
            </a:pathLst>
          </a:custGeom>
          <a:blipFill rotWithShape="1">
            <a:blip r:embed="rId4">
              <a:alphaModFix/>
            </a:blip>
            <a:stretch>
              <a:fillRect b="0" l="0" r="0" t="0"/>
            </a:stretch>
          </a:blipFill>
          <a:ln>
            <a:noFill/>
          </a:ln>
        </p:spPr>
      </p:sp>
      <p:grpSp>
        <p:nvGrpSpPr>
          <p:cNvPr id="161" name="Google Shape;161;p25"/>
          <p:cNvGrpSpPr/>
          <p:nvPr/>
        </p:nvGrpSpPr>
        <p:grpSpPr>
          <a:xfrm>
            <a:off x="640724" y="3363464"/>
            <a:ext cx="4282999" cy="825234"/>
            <a:chOff x="307561" y="2490764"/>
            <a:chExt cx="4282999" cy="825234"/>
          </a:xfrm>
        </p:grpSpPr>
        <p:grpSp>
          <p:nvGrpSpPr>
            <p:cNvPr id="162" name="Google Shape;162;p25"/>
            <p:cNvGrpSpPr/>
            <p:nvPr/>
          </p:nvGrpSpPr>
          <p:grpSpPr>
            <a:xfrm>
              <a:off x="307561" y="2490764"/>
              <a:ext cx="4282999" cy="825234"/>
              <a:chOff x="-19551" y="-16865"/>
              <a:chExt cx="2597489" cy="434700"/>
            </a:xfrm>
          </p:grpSpPr>
          <p:sp>
            <p:nvSpPr>
              <p:cNvPr id="163" name="Google Shape;163;p25"/>
              <p:cNvSpPr/>
              <p:nvPr/>
            </p:nvSpPr>
            <p:spPr>
              <a:xfrm>
                <a:off x="0" y="0"/>
                <a:ext cx="2577938" cy="396588"/>
              </a:xfrm>
              <a:custGeom>
                <a:rect b="b" l="l" r="r" t="t"/>
                <a:pathLst>
                  <a:path extrusionOk="0" h="396588" w="2577938">
                    <a:moveTo>
                      <a:pt x="0" y="0"/>
                    </a:moveTo>
                    <a:lnTo>
                      <a:pt x="2577938" y="0"/>
                    </a:lnTo>
                    <a:lnTo>
                      <a:pt x="2577938" y="396588"/>
                    </a:lnTo>
                    <a:lnTo>
                      <a:pt x="0" y="396588"/>
                    </a:lnTo>
                    <a:close/>
                  </a:path>
                </a:pathLst>
              </a:custGeom>
              <a:solidFill>
                <a:srgbClr val="004AAD"/>
              </a:solidFill>
              <a:ln>
                <a:noFill/>
              </a:ln>
            </p:spPr>
          </p:sp>
          <p:sp>
            <p:nvSpPr>
              <p:cNvPr id="164" name="Google Shape;164;p25"/>
              <p:cNvSpPr txBox="1"/>
              <p:nvPr/>
            </p:nvSpPr>
            <p:spPr>
              <a:xfrm>
                <a:off x="-19551" y="-16865"/>
                <a:ext cx="2577900" cy="4347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5" name="Google Shape;165;p25"/>
            <p:cNvSpPr txBox="1"/>
            <p:nvPr/>
          </p:nvSpPr>
          <p:spPr>
            <a:xfrm>
              <a:off x="488221" y="2633984"/>
              <a:ext cx="3966300" cy="4773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1" lang="en" sz="3100">
                  <a:solidFill>
                    <a:srgbClr val="00BF63"/>
                  </a:solidFill>
                  <a:latin typeface="Lato"/>
                  <a:ea typeface="Lato"/>
                  <a:cs typeface="Lato"/>
                  <a:sym typeface="Lato"/>
                </a:rPr>
                <a:t>Lottery Class of 2030</a:t>
              </a:r>
              <a:endParaRPr b="1" sz="300">
                <a:latin typeface="Lato"/>
                <a:ea typeface="Lato"/>
                <a:cs typeface="Lato"/>
                <a:sym typeface="La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AAD"/>
        </a:solidFill>
      </p:bgPr>
    </p:bg>
    <p:spTree>
      <p:nvGrpSpPr>
        <p:cNvPr id="169" name="Shape 169"/>
        <p:cNvGrpSpPr/>
        <p:nvPr/>
      </p:nvGrpSpPr>
      <p:grpSpPr>
        <a:xfrm>
          <a:off x="0" y="0"/>
          <a:ext cx="0" cy="0"/>
          <a:chOff x="0" y="0"/>
          <a:chExt cx="0" cy="0"/>
        </a:xfrm>
      </p:grpSpPr>
      <p:grpSp>
        <p:nvGrpSpPr>
          <p:cNvPr id="170" name="Google Shape;170;p26"/>
          <p:cNvGrpSpPr/>
          <p:nvPr/>
        </p:nvGrpSpPr>
        <p:grpSpPr>
          <a:xfrm>
            <a:off x="7970029" y="-72330"/>
            <a:ext cx="1173971" cy="5215830"/>
            <a:chOff x="0" y="-38100"/>
            <a:chExt cx="618388" cy="2747433"/>
          </a:xfrm>
        </p:grpSpPr>
        <p:sp>
          <p:nvSpPr>
            <p:cNvPr id="171" name="Google Shape;171;p26"/>
            <p:cNvSpPr/>
            <p:nvPr/>
          </p:nvSpPr>
          <p:spPr>
            <a:xfrm>
              <a:off x="0" y="0"/>
              <a:ext cx="618388" cy="2709333"/>
            </a:xfrm>
            <a:custGeom>
              <a:rect b="b" l="l" r="r" t="t"/>
              <a:pathLst>
                <a:path extrusionOk="0" h="2709333" w="618388">
                  <a:moveTo>
                    <a:pt x="0" y="0"/>
                  </a:moveTo>
                  <a:lnTo>
                    <a:pt x="618388" y="0"/>
                  </a:lnTo>
                  <a:lnTo>
                    <a:pt x="618388" y="2709333"/>
                  </a:lnTo>
                  <a:lnTo>
                    <a:pt x="0" y="2709333"/>
                  </a:lnTo>
                  <a:close/>
                </a:path>
              </a:pathLst>
            </a:custGeom>
            <a:solidFill>
              <a:srgbClr val="00BF63"/>
            </a:solidFill>
            <a:ln>
              <a:noFill/>
            </a:ln>
          </p:spPr>
        </p:sp>
        <p:sp>
          <p:nvSpPr>
            <p:cNvPr id="172" name="Google Shape;172;p26"/>
            <p:cNvSpPr txBox="1"/>
            <p:nvPr/>
          </p:nvSpPr>
          <p:spPr>
            <a:xfrm>
              <a:off x="0" y="-38100"/>
              <a:ext cx="618388"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3" name="Google Shape;173;p26"/>
          <p:cNvGrpSpPr/>
          <p:nvPr/>
        </p:nvGrpSpPr>
        <p:grpSpPr>
          <a:xfrm>
            <a:off x="1319764" y="483227"/>
            <a:ext cx="7247974" cy="1509362"/>
            <a:chOff x="0" y="-38100"/>
            <a:chExt cx="2344731" cy="488281"/>
          </a:xfrm>
        </p:grpSpPr>
        <p:sp>
          <p:nvSpPr>
            <p:cNvPr id="174" name="Google Shape;174;p26"/>
            <p:cNvSpPr/>
            <p:nvPr/>
          </p:nvSpPr>
          <p:spPr>
            <a:xfrm>
              <a:off x="0" y="0"/>
              <a:ext cx="2344731" cy="450181"/>
            </a:xfrm>
            <a:custGeom>
              <a:rect b="b" l="l" r="r" t="t"/>
              <a:pathLst>
                <a:path extrusionOk="0" h="450181" w="2344731">
                  <a:moveTo>
                    <a:pt x="0" y="0"/>
                  </a:moveTo>
                  <a:lnTo>
                    <a:pt x="2344731" y="0"/>
                  </a:lnTo>
                  <a:lnTo>
                    <a:pt x="2344731" y="450181"/>
                  </a:lnTo>
                  <a:lnTo>
                    <a:pt x="0" y="450181"/>
                  </a:lnTo>
                  <a:close/>
                </a:path>
              </a:pathLst>
            </a:custGeom>
            <a:solidFill>
              <a:srgbClr val="FFFFFF"/>
            </a:solidFill>
            <a:ln>
              <a:noFill/>
            </a:ln>
          </p:spPr>
        </p:sp>
        <p:sp>
          <p:nvSpPr>
            <p:cNvPr id="175" name="Google Shape;175;p26"/>
            <p:cNvSpPr txBox="1"/>
            <p:nvPr/>
          </p:nvSpPr>
          <p:spPr>
            <a:xfrm>
              <a:off x="0" y="-38100"/>
              <a:ext cx="2344731" cy="488281"/>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6" name="Google Shape;176;p26"/>
          <p:cNvGrpSpPr/>
          <p:nvPr/>
        </p:nvGrpSpPr>
        <p:grpSpPr>
          <a:xfrm>
            <a:off x="452438" y="342921"/>
            <a:ext cx="1266538" cy="1473790"/>
            <a:chOff x="0" y="0"/>
            <a:chExt cx="698500" cy="812800"/>
          </a:xfrm>
        </p:grpSpPr>
        <p:sp>
          <p:nvSpPr>
            <p:cNvPr id="177" name="Google Shape;177;p26"/>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a:noFill/>
            </a:ln>
          </p:spPr>
        </p:sp>
        <p:sp>
          <p:nvSpPr>
            <p:cNvPr id="178" name="Google Shape;178;p26"/>
            <p:cNvSpPr txBox="1"/>
            <p:nvPr/>
          </p:nvSpPr>
          <p:spPr>
            <a:xfrm>
              <a:off x="0" y="101600"/>
              <a:ext cx="698500" cy="571500"/>
            </a:xfrm>
            <a:prstGeom prst="rect">
              <a:avLst/>
            </a:prstGeom>
            <a:noFill/>
            <a:ln>
              <a:noFill/>
            </a:ln>
          </p:spPr>
          <p:txBody>
            <a:bodyPr anchorCtr="0" anchor="ctr" bIns="14100" lIns="14100" spcFirstLastPara="1" rIns="14100" wrap="square" tIns="141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9" name="Google Shape;179;p26"/>
          <p:cNvGrpSpPr/>
          <p:nvPr/>
        </p:nvGrpSpPr>
        <p:grpSpPr>
          <a:xfrm>
            <a:off x="513345" y="413796"/>
            <a:ext cx="1144722" cy="1332041"/>
            <a:chOff x="0" y="0"/>
            <a:chExt cx="698500" cy="812800"/>
          </a:xfrm>
        </p:grpSpPr>
        <p:sp>
          <p:nvSpPr>
            <p:cNvPr id="180" name="Google Shape;180;p26"/>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181" name="Google Shape;181;p26"/>
            <p:cNvSpPr txBox="1"/>
            <p:nvPr/>
          </p:nvSpPr>
          <p:spPr>
            <a:xfrm>
              <a:off x="0" y="101600"/>
              <a:ext cx="698500" cy="571500"/>
            </a:xfrm>
            <a:prstGeom prst="rect">
              <a:avLst/>
            </a:prstGeom>
            <a:noFill/>
            <a:ln>
              <a:noFill/>
            </a:ln>
          </p:spPr>
          <p:txBody>
            <a:bodyPr anchorCtr="0" anchor="ctr" bIns="14100" lIns="14100" spcFirstLastPara="1" rIns="14100" wrap="square" tIns="141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2" name="Google Shape;182;p26"/>
          <p:cNvSpPr/>
          <p:nvPr/>
        </p:nvSpPr>
        <p:spPr>
          <a:xfrm>
            <a:off x="587990" y="500654"/>
            <a:ext cx="995433" cy="1158323"/>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blipFill rotWithShape="1">
            <a:blip r:embed="rId3">
              <a:alphaModFix/>
            </a:blip>
            <a:stretch>
              <a:fillRect b="0" l="-37324" r="-37324" t="0"/>
            </a:stretch>
          </a:blipFill>
          <a:ln>
            <a:noFill/>
          </a:ln>
        </p:spPr>
      </p:sp>
      <p:grpSp>
        <p:nvGrpSpPr>
          <p:cNvPr id="183" name="Google Shape;183;p26"/>
          <p:cNvGrpSpPr/>
          <p:nvPr/>
        </p:nvGrpSpPr>
        <p:grpSpPr>
          <a:xfrm>
            <a:off x="1319775" y="1975149"/>
            <a:ext cx="7248032" cy="1422531"/>
            <a:chOff x="0" y="-38100"/>
            <a:chExt cx="2344731" cy="424928"/>
          </a:xfrm>
        </p:grpSpPr>
        <p:sp>
          <p:nvSpPr>
            <p:cNvPr id="184" name="Google Shape;184;p26"/>
            <p:cNvSpPr/>
            <p:nvPr/>
          </p:nvSpPr>
          <p:spPr>
            <a:xfrm>
              <a:off x="0" y="0"/>
              <a:ext cx="2344731" cy="386828"/>
            </a:xfrm>
            <a:custGeom>
              <a:rect b="b" l="l" r="r" t="t"/>
              <a:pathLst>
                <a:path extrusionOk="0" h="386828" w="2344731">
                  <a:moveTo>
                    <a:pt x="0" y="0"/>
                  </a:moveTo>
                  <a:lnTo>
                    <a:pt x="2344731" y="0"/>
                  </a:lnTo>
                  <a:lnTo>
                    <a:pt x="2344731" y="386828"/>
                  </a:lnTo>
                  <a:lnTo>
                    <a:pt x="0" y="386828"/>
                  </a:lnTo>
                  <a:close/>
                </a:path>
              </a:pathLst>
            </a:custGeom>
            <a:solidFill>
              <a:srgbClr val="FFFFFF"/>
            </a:solidFill>
            <a:ln>
              <a:noFill/>
            </a:ln>
          </p:spPr>
        </p:sp>
        <p:sp>
          <p:nvSpPr>
            <p:cNvPr id="185" name="Google Shape;185;p26"/>
            <p:cNvSpPr txBox="1"/>
            <p:nvPr/>
          </p:nvSpPr>
          <p:spPr>
            <a:xfrm>
              <a:off x="0" y="-38100"/>
              <a:ext cx="2344731" cy="42492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6" name="Google Shape;186;p26"/>
          <p:cNvGrpSpPr/>
          <p:nvPr/>
        </p:nvGrpSpPr>
        <p:grpSpPr>
          <a:xfrm>
            <a:off x="452438" y="1834856"/>
            <a:ext cx="1266538" cy="1473789"/>
            <a:chOff x="0" y="0"/>
            <a:chExt cx="698500" cy="812800"/>
          </a:xfrm>
        </p:grpSpPr>
        <p:sp>
          <p:nvSpPr>
            <p:cNvPr id="187" name="Google Shape;187;p26"/>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a:noFill/>
            </a:ln>
          </p:spPr>
        </p:sp>
        <p:sp>
          <p:nvSpPr>
            <p:cNvPr id="188" name="Google Shape;188;p26"/>
            <p:cNvSpPr txBox="1"/>
            <p:nvPr/>
          </p:nvSpPr>
          <p:spPr>
            <a:xfrm>
              <a:off x="0" y="101600"/>
              <a:ext cx="698500" cy="571500"/>
            </a:xfrm>
            <a:prstGeom prst="rect">
              <a:avLst/>
            </a:prstGeom>
            <a:noFill/>
            <a:ln>
              <a:noFill/>
            </a:ln>
          </p:spPr>
          <p:txBody>
            <a:bodyPr anchorCtr="0" anchor="ctr" bIns="14100" lIns="14100" spcFirstLastPara="1" rIns="14100" wrap="square" tIns="141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9" name="Google Shape;189;p26"/>
          <p:cNvGrpSpPr/>
          <p:nvPr/>
        </p:nvGrpSpPr>
        <p:grpSpPr>
          <a:xfrm>
            <a:off x="513345" y="1905730"/>
            <a:ext cx="1144722" cy="1332040"/>
            <a:chOff x="0" y="0"/>
            <a:chExt cx="698500" cy="812800"/>
          </a:xfrm>
        </p:grpSpPr>
        <p:sp>
          <p:nvSpPr>
            <p:cNvPr id="190" name="Google Shape;190;p26"/>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191" name="Google Shape;191;p26"/>
            <p:cNvSpPr txBox="1"/>
            <p:nvPr/>
          </p:nvSpPr>
          <p:spPr>
            <a:xfrm>
              <a:off x="0" y="101600"/>
              <a:ext cx="698500" cy="571500"/>
            </a:xfrm>
            <a:prstGeom prst="rect">
              <a:avLst/>
            </a:prstGeom>
            <a:noFill/>
            <a:ln>
              <a:noFill/>
            </a:ln>
          </p:spPr>
          <p:txBody>
            <a:bodyPr anchorCtr="0" anchor="ctr" bIns="14100" lIns="14100" spcFirstLastPara="1" rIns="14100" wrap="square" tIns="141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2" name="Google Shape;192;p26"/>
          <p:cNvSpPr/>
          <p:nvPr/>
        </p:nvSpPr>
        <p:spPr>
          <a:xfrm>
            <a:off x="587990" y="1992589"/>
            <a:ext cx="995433" cy="1158323"/>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blipFill rotWithShape="1">
            <a:blip r:embed="rId4">
              <a:alphaModFix/>
            </a:blip>
            <a:stretch>
              <a:fillRect b="0" l="-7359" r="-67291" t="0"/>
            </a:stretch>
          </a:blipFill>
          <a:ln>
            <a:noFill/>
          </a:ln>
        </p:spPr>
      </p:sp>
      <p:grpSp>
        <p:nvGrpSpPr>
          <p:cNvPr id="193" name="Google Shape;193;p26"/>
          <p:cNvGrpSpPr/>
          <p:nvPr/>
        </p:nvGrpSpPr>
        <p:grpSpPr>
          <a:xfrm>
            <a:off x="985185" y="3467096"/>
            <a:ext cx="7582553" cy="1333483"/>
            <a:chOff x="0" y="-38100"/>
            <a:chExt cx="2452967" cy="431384"/>
          </a:xfrm>
        </p:grpSpPr>
        <p:sp>
          <p:nvSpPr>
            <p:cNvPr id="194" name="Google Shape;194;p26"/>
            <p:cNvSpPr/>
            <p:nvPr/>
          </p:nvSpPr>
          <p:spPr>
            <a:xfrm>
              <a:off x="0" y="0"/>
              <a:ext cx="2452967" cy="393284"/>
            </a:xfrm>
            <a:custGeom>
              <a:rect b="b" l="l" r="r" t="t"/>
              <a:pathLst>
                <a:path extrusionOk="0" h="393284" w="2452967">
                  <a:moveTo>
                    <a:pt x="0" y="0"/>
                  </a:moveTo>
                  <a:lnTo>
                    <a:pt x="2452967" y="0"/>
                  </a:lnTo>
                  <a:lnTo>
                    <a:pt x="2452967" y="393284"/>
                  </a:lnTo>
                  <a:lnTo>
                    <a:pt x="0" y="393284"/>
                  </a:lnTo>
                  <a:close/>
                </a:path>
              </a:pathLst>
            </a:custGeom>
            <a:solidFill>
              <a:srgbClr val="FFFFFF"/>
            </a:solidFill>
            <a:ln>
              <a:noFill/>
            </a:ln>
          </p:spPr>
        </p:sp>
        <p:sp>
          <p:nvSpPr>
            <p:cNvPr id="195" name="Google Shape;195;p26"/>
            <p:cNvSpPr txBox="1"/>
            <p:nvPr/>
          </p:nvSpPr>
          <p:spPr>
            <a:xfrm>
              <a:off x="0" y="-38100"/>
              <a:ext cx="2452967" cy="43138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6" name="Google Shape;196;p26"/>
          <p:cNvGrpSpPr/>
          <p:nvPr/>
        </p:nvGrpSpPr>
        <p:grpSpPr>
          <a:xfrm>
            <a:off x="452438" y="3326790"/>
            <a:ext cx="1266538" cy="1473789"/>
            <a:chOff x="0" y="0"/>
            <a:chExt cx="698500" cy="812800"/>
          </a:xfrm>
        </p:grpSpPr>
        <p:sp>
          <p:nvSpPr>
            <p:cNvPr id="197" name="Google Shape;197;p26"/>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a:noFill/>
            </a:ln>
          </p:spPr>
        </p:sp>
        <p:sp>
          <p:nvSpPr>
            <p:cNvPr id="198" name="Google Shape;198;p26"/>
            <p:cNvSpPr txBox="1"/>
            <p:nvPr/>
          </p:nvSpPr>
          <p:spPr>
            <a:xfrm>
              <a:off x="0" y="101600"/>
              <a:ext cx="698500" cy="571500"/>
            </a:xfrm>
            <a:prstGeom prst="rect">
              <a:avLst/>
            </a:prstGeom>
            <a:noFill/>
            <a:ln>
              <a:noFill/>
            </a:ln>
          </p:spPr>
          <p:txBody>
            <a:bodyPr anchorCtr="0" anchor="ctr" bIns="14100" lIns="14100" spcFirstLastPara="1" rIns="14100" wrap="square" tIns="141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9" name="Google Shape;199;p26"/>
          <p:cNvGrpSpPr/>
          <p:nvPr/>
        </p:nvGrpSpPr>
        <p:grpSpPr>
          <a:xfrm>
            <a:off x="513345" y="3397664"/>
            <a:ext cx="1144722" cy="1332040"/>
            <a:chOff x="0" y="0"/>
            <a:chExt cx="698500" cy="812800"/>
          </a:xfrm>
        </p:grpSpPr>
        <p:sp>
          <p:nvSpPr>
            <p:cNvPr id="200" name="Google Shape;200;p26"/>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201" name="Google Shape;201;p26"/>
            <p:cNvSpPr txBox="1"/>
            <p:nvPr/>
          </p:nvSpPr>
          <p:spPr>
            <a:xfrm>
              <a:off x="0" y="101600"/>
              <a:ext cx="698500" cy="571500"/>
            </a:xfrm>
            <a:prstGeom prst="rect">
              <a:avLst/>
            </a:prstGeom>
            <a:noFill/>
            <a:ln>
              <a:noFill/>
            </a:ln>
          </p:spPr>
          <p:txBody>
            <a:bodyPr anchorCtr="0" anchor="ctr" bIns="14100" lIns="14100" spcFirstLastPara="1" rIns="14100" wrap="square" tIns="141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2" name="Google Shape;202;p26"/>
          <p:cNvSpPr/>
          <p:nvPr/>
        </p:nvSpPr>
        <p:spPr>
          <a:xfrm>
            <a:off x="587990" y="3484523"/>
            <a:ext cx="995433" cy="1158322"/>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blipFill rotWithShape="1">
            <a:blip r:embed="rId5">
              <a:alphaModFix/>
            </a:blip>
            <a:stretch>
              <a:fillRect b="0" l="-9789" r="-64859" t="0"/>
            </a:stretch>
          </a:blipFill>
          <a:ln>
            <a:noFill/>
          </a:ln>
        </p:spPr>
      </p:sp>
      <p:grpSp>
        <p:nvGrpSpPr>
          <p:cNvPr id="203" name="Google Shape;203;p26"/>
          <p:cNvGrpSpPr/>
          <p:nvPr/>
        </p:nvGrpSpPr>
        <p:grpSpPr>
          <a:xfrm rot="5400000">
            <a:off x="414384" y="1558021"/>
            <a:ext cx="608855" cy="532748"/>
            <a:chOff x="0" y="0"/>
            <a:chExt cx="812800" cy="711200"/>
          </a:xfrm>
        </p:grpSpPr>
        <p:sp>
          <p:nvSpPr>
            <p:cNvPr id="204" name="Google Shape;204;p2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F63"/>
            </a:solidFill>
            <a:ln>
              <a:noFill/>
            </a:ln>
          </p:spPr>
        </p:sp>
        <p:sp>
          <p:nvSpPr>
            <p:cNvPr id="205" name="Google Shape;205;p26"/>
            <p:cNvSpPr txBox="1"/>
            <p:nvPr/>
          </p:nvSpPr>
          <p:spPr>
            <a:xfrm>
              <a:off x="127000" y="292100"/>
              <a:ext cx="558800" cy="368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6" name="Google Shape;206;p26"/>
          <p:cNvGrpSpPr/>
          <p:nvPr/>
        </p:nvGrpSpPr>
        <p:grpSpPr>
          <a:xfrm rot="5400000">
            <a:off x="414384" y="3042271"/>
            <a:ext cx="608855" cy="532748"/>
            <a:chOff x="0" y="0"/>
            <a:chExt cx="812800" cy="711200"/>
          </a:xfrm>
        </p:grpSpPr>
        <p:sp>
          <p:nvSpPr>
            <p:cNvPr id="207" name="Google Shape;207;p2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F63"/>
            </a:solidFill>
            <a:ln>
              <a:noFill/>
            </a:ln>
          </p:spPr>
        </p:sp>
        <p:sp>
          <p:nvSpPr>
            <p:cNvPr id="208" name="Google Shape;208;p26"/>
            <p:cNvSpPr txBox="1"/>
            <p:nvPr/>
          </p:nvSpPr>
          <p:spPr>
            <a:xfrm>
              <a:off x="127000" y="292100"/>
              <a:ext cx="558800" cy="368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9" name="Google Shape;209;p26"/>
          <p:cNvSpPr txBox="1"/>
          <p:nvPr/>
        </p:nvSpPr>
        <p:spPr>
          <a:xfrm>
            <a:off x="1820779" y="700564"/>
            <a:ext cx="4397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solidFill>
                  <a:srgbClr val="00BF63"/>
                </a:solidFill>
                <a:latin typeface="Lato Black"/>
                <a:ea typeface="Lato Black"/>
                <a:cs typeface="Lato Black"/>
                <a:sym typeface="Lato Black"/>
              </a:rPr>
              <a:t>WHO IS INCLUDED IN THIS LOTTERY?</a:t>
            </a:r>
            <a:endParaRPr>
              <a:solidFill>
                <a:srgbClr val="00BF63"/>
              </a:solidFill>
              <a:latin typeface="Lato Black"/>
              <a:ea typeface="Lato Black"/>
              <a:cs typeface="Lato Black"/>
              <a:sym typeface="Lato Black"/>
            </a:endParaRPr>
          </a:p>
        </p:txBody>
      </p:sp>
      <p:sp>
        <p:nvSpPr>
          <p:cNvPr id="210" name="Google Shape;210;p26"/>
          <p:cNvSpPr txBox="1"/>
          <p:nvPr/>
        </p:nvSpPr>
        <p:spPr>
          <a:xfrm>
            <a:off x="1820779" y="959093"/>
            <a:ext cx="6580500" cy="1077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latin typeface="Lato"/>
                <a:ea typeface="Lato"/>
                <a:cs typeface="Lato"/>
                <a:sym typeface="Lato"/>
              </a:rPr>
              <a:t>Today’s lottery includes eligible students who submitted complete applications by the January 1, </a:t>
            </a:r>
            <a:r>
              <a:rPr lang="en">
                <a:latin typeface="Lato"/>
                <a:ea typeface="Lato"/>
                <a:cs typeface="Lato"/>
                <a:sym typeface="Lato"/>
              </a:rPr>
              <a:t>2026,</a:t>
            </a:r>
            <a:r>
              <a:rPr lang="en">
                <a:latin typeface="Lato"/>
                <a:ea typeface="Lato"/>
                <a:cs typeface="Lato"/>
                <a:sym typeface="Lato"/>
              </a:rPr>
              <a:t> priority deadline f</a:t>
            </a:r>
            <a:r>
              <a:rPr lang="en">
                <a:latin typeface="Lato"/>
                <a:ea typeface="Lato"/>
                <a:cs typeface="Lato"/>
                <a:sym typeface="Lato"/>
              </a:rPr>
              <a:t>or the Class of 2030</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Eligible students who submitted complete applications after the January 1, </a:t>
            </a:r>
            <a:r>
              <a:rPr lang="en">
                <a:latin typeface="Lato"/>
                <a:ea typeface="Lato"/>
                <a:cs typeface="Lato"/>
                <a:sym typeface="Lato"/>
              </a:rPr>
              <a:t>2026,</a:t>
            </a:r>
            <a:r>
              <a:rPr lang="en">
                <a:latin typeface="Lato"/>
                <a:ea typeface="Lato"/>
                <a:cs typeface="Lato"/>
                <a:sym typeface="Lato"/>
              </a:rPr>
              <a:t> priority deadline will be included in a subsequent lottery, should one be necessary</a:t>
            </a:r>
            <a:endParaRPr>
              <a:latin typeface="Lato"/>
              <a:ea typeface="Lato"/>
              <a:cs typeface="Lato"/>
              <a:sym typeface="Lato"/>
            </a:endParaRPr>
          </a:p>
          <a:p>
            <a:pPr indent="0" lvl="0" marL="0" rtl="0" algn="l">
              <a:spcBef>
                <a:spcPts val="0"/>
              </a:spcBef>
              <a:spcAft>
                <a:spcPts val="0"/>
              </a:spcAft>
              <a:buNone/>
            </a:pPr>
            <a:r>
              <a:t/>
            </a:r>
            <a:endParaRPr/>
          </a:p>
        </p:txBody>
      </p:sp>
      <p:sp>
        <p:nvSpPr>
          <p:cNvPr id="211" name="Google Shape;211;p26"/>
          <p:cNvSpPr txBox="1"/>
          <p:nvPr/>
        </p:nvSpPr>
        <p:spPr>
          <a:xfrm>
            <a:off x="1820779" y="2193481"/>
            <a:ext cx="48324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solidFill>
                  <a:srgbClr val="00BF63"/>
                </a:solidFill>
                <a:latin typeface="Lato Black"/>
                <a:ea typeface="Lato Black"/>
                <a:cs typeface="Lato Black"/>
                <a:sym typeface="Lato Black"/>
              </a:rPr>
              <a:t>APPLICANT NUMBER AND WEIGHTS</a:t>
            </a:r>
            <a:endParaRPr>
              <a:solidFill>
                <a:srgbClr val="00BF63"/>
              </a:solidFill>
              <a:latin typeface="Lato Black"/>
              <a:ea typeface="Lato Black"/>
              <a:cs typeface="Lato Black"/>
              <a:sym typeface="Lato Black"/>
            </a:endParaRPr>
          </a:p>
        </p:txBody>
      </p:sp>
      <p:sp>
        <p:nvSpPr>
          <p:cNvPr id="212" name="Google Shape;212;p26"/>
          <p:cNvSpPr txBox="1"/>
          <p:nvPr/>
        </p:nvSpPr>
        <p:spPr>
          <a:xfrm>
            <a:off x="1820779" y="2450656"/>
            <a:ext cx="65805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latin typeface="Lato"/>
                <a:ea typeface="Lato"/>
                <a:cs typeface="Lato"/>
                <a:sym typeface="Lato"/>
              </a:rPr>
              <a:t>Each application has been assigned a unique number. Students and families can log into their application through the Blue Hills website (using the same process as when they applied) to view their applicant number, check the number of weights assigned to their application, and review their application status</a:t>
            </a:r>
            <a:endParaRPr>
              <a:latin typeface="Lato"/>
              <a:ea typeface="Lato"/>
              <a:cs typeface="Lato"/>
              <a:sym typeface="Lato"/>
            </a:endParaRPr>
          </a:p>
        </p:txBody>
      </p:sp>
      <p:sp>
        <p:nvSpPr>
          <p:cNvPr id="213" name="Google Shape;213;p26"/>
          <p:cNvSpPr txBox="1"/>
          <p:nvPr/>
        </p:nvSpPr>
        <p:spPr>
          <a:xfrm>
            <a:off x="1820779" y="3685416"/>
            <a:ext cx="26394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solidFill>
                  <a:srgbClr val="00BF63"/>
                </a:solidFill>
                <a:latin typeface="Lato Black"/>
                <a:ea typeface="Lato Black"/>
                <a:cs typeface="Lato Black"/>
                <a:sym typeface="Lato Black"/>
              </a:rPr>
              <a:t>WEIGHT ASSIGNMENT</a:t>
            </a:r>
            <a:endParaRPr>
              <a:solidFill>
                <a:srgbClr val="00BF63"/>
              </a:solidFill>
              <a:latin typeface="Lato Black"/>
              <a:ea typeface="Lato Black"/>
              <a:cs typeface="Lato Black"/>
              <a:sym typeface="Lato Black"/>
            </a:endParaRPr>
          </a:p>
        </p:txBody>
      </p:sp>
      <p:sp>
        <p:nvSpPr>
          <p:cNvPr id="214" name="Google Shape;214;p26"/>
          <p:cNvSpPr txBox="1"/>
          <p:nvPr/>
        </p:nvSpPr>
        <p:spPr>
          <a:xfrm>
            <a:off x="1820779" y="3942591"/>
            <a:ext cx="65805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latin typeface="Lato"/>
                <a:ea typeface="Lato"/>
                <a:cs typeface="Lato"/>
                <a:sym typeface="Lato"/>
              </a:rPr>
              <a:t>Every complete application receives one lottery weight. Additional lottery weights are assigned in accordance with our </a:t>
            </a:r>
            <a:r>
              <a:rPr lang="en" u="sng">
                <a:solidFill>
                  <a:schemeClr val="hlink"/>
                </a:solidFill>
                <a:latin typeface="Lato"/>
                <a:ea typeface="Lato"/>
                <a:cs typeface="Lato"/>
                <a:sym typeface="Lato"/>
                <a:hlinkClick r:id="rId6"/>
              </a:rPr>
              <a:t>admissions policy</a:t>
            </a:r>
            <a:r>
              <a:rPr lang="en">
                <a:latin typeface="Lato"/>
                <a:ea typeface="Lato"/>
                <a:cs typeface="Lato"/>
                <a:sym typeface="Lato"/>
              </a:rPr>
              <a:t> based on attendance and behavior criteria, for a maximum of three weights total</a:t>
            </a:r>
            <a:endParaRPr>
              <a:latin typeface="Lato"/>
              <a:ea typeface="Lato"/>
              <a:cs typeface="Lato"/>
              <a:sym typeface="Lato"/>
            </a:endParaRPr>
          </a:p>
        </p:txBody>
      </p:sp>
      <p:sp>
        <p:nvSpPr>
          <p:cNvPr id="215" name="Google Shape;215;p26"/>
          <p:cNvSpPr txBox="1"/>
          <p:nvPr/>
        </p:nvSpPr>
        <p:spPr>
          <a:xfrm>
            <a:off x="5475775" y="0"/>
            <a:ext cx="3621900" cy="609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Lato"/>
                <a:ea typeface="Lato"/>
                <a:cs typeface="Lato"/>
                <a:sym typeface="Lato"/>
              </a:rPr>
              <a:t>Blue Hills Regional Technical School</a:t>
            </a:r>
            <a:endParaRPr b="1">
              <a:solidFill>
                <a:schemeClr val="dk1"/>
              </a:solidFill>
              <a:latin typeface="Lato"/>
              <a:ea typeface="Lato"/>
              <a:cs typeface="Lato"/>
              <a:sym typeface="Lato"/>
            </a:endParaRPr>
          </a:p>
          <a:p>
            <a:pPr indent="0" lvl="0" marL="0" rtl="0" algn="r">
              <a:spcBef>
                <a:spcPts val="0"/>
              </a:spcBef>
              <a:spcAft>
                <a:spcPts val="0"/>
              </a:spcAft>
              <a:buNone/>
            </a:pPr>
            <a:r>
              <a:rPr lang="en" sz="1200">
                <a:solidFill>
                  <a:schemeClr val="dk1"/>
                </a:solidFill>
                <a:latin typeface="Lato"/>
                <a:ea typeface="Lato"/>
                <a:cs typeface="Lato"/>
                <a:sym typeface="Lato"/>
              </a:rPr>
              <a:t>February 25, 2026</a:t>
            </a:r>
            <a:endParaRPr sz="12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AAD"/>
        </a:solidFill>
      </p:bgPr>
    </p:bg>
    <p:spTree>
      <p:nvGrpSpPr>
        <p:cNvPr id="219" name="Shape 219"/>
        <p:cNvGrpSpPr/>
        <p:nvPr/>
      </p:nvGrpSpPr>
      <p:grpSpPr>
        <a:xfrm>
          <a:off x="0" y="0"/>
          <a:ext cx="0" cy="0"/>
          <a:chOff x="0" y="0"/>
          <a:chExt cx="0" cy="0"/>
        </a:xfrm>
      </p:grpSpPr>
      <p:grpSp>
        <p:nvGrpSpPr>
          <p:cNvPr id="220" name="Google Shape;220;p27"/>
          <p:cNvGrpSpPr/>
          <p:nvPr/>
        </p:nvGrpSpPr>
        <p:grpSpPr>
          <a:xfrm>
            <a:off x="6960481" y="-1822085"/>
            <a:ext cx="3131708" cy="3644170"/>
            <a:chOff x="0" y="0"/>
            <a:chExt cx="698500" cy="812800"/>
          </a:xfrm>
        </p:grpSpPr>
        <p:sp>
          <p:nvSpPr>
            <p:cNvPr id="221" name="Google Shape;221;p27"/>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cap="sq" cmpd="sng" w="333375">
              <a:solidFill>
                <a:srgbClr val="00BF63"/>
              </a:solidFill>
              <a:prstDash val="solid"/>
              <a:miter lim="8000"/>
              <a:headEnd len="sm" w="sm" type="none"/>
              <a:tailEnd len="sm" w="sm" type="none"/>
            </a:ln>
          </p:spPr>
        </p:sp>
        <p:sp>
          <p:nvSpPr>
            <p:cNvPr id="222" name="Google Shape;222;p27"/>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3" name="Google Shape;223;p27"/>
          <p:cNvGrpSpPr/>
          <p:nvPr/>
        </p:nvGrpSpPr>
        <p:grpSpPr>
          <a:xfrm>
            <a:off x="5519142" y="3365019"/>
            <a:ext cx="3131709" cy="3644170"/>
            <a:chOff x="0" y="0"/>
            <a:chExt cx="698500" cy="812800"/>
          </a:xfrm>
        </p:grpSpPr>
        <p:sp>
          <p:nvSpPr>
            <p:cNvPr id="224" name="Google Shape;224;p27"/>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cap="sq" cmpd="sng" w="333375">
              <a:solidFill>
                <a:srgbClr val="00BF63"/>
              </a:solidFill>
              <a:prstDash val="solid"/>
              <a:miter lim="8000"/>
              <a:headEnd len="sm" w="sm" type="none"/>
              <a:tailEnd len="sm" w="sm" type="none"/>
            </a:ln>
          </p:spPr>
        </p:sp>
        <p:sp>
          <p:nvSpPr>
            <p:cNvPr id="225" name="Google Shape;225;p27"/>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6" name="Google Shape;226;p27"/>
          <p:cNvGrpSpPr/>
          <p:nvPr/>
        </p:nvGrpSpPr>
        <p:grpSpPr>
          <a:xfrm>
            <a:off x="6022798" y="-162380"/>
            <a:ext cx="166032" cy="1615380"/>
            <a:chOff x="0" y="-38100"/>
            <a:chExt cx="87458" cy="850900"/>
          </a:xfrm>
        </p:grpSpPr>
        <p:sp>
          <p:nvSpPr>
            <p:cNvPr id="227" name="Google Shape;227;p27"/>
            <p:cNvSpPr/>
            <p:nvPr/>
          </p:nvSpPr>
          <p:spPr>
            <a:xfrm>
              <a:off x="0" y="0"/>
              <a:ext cx="87458" cy="812800"/>
            </a:xfrm>
            <a:custGeom>
              <a:rect b="b" l="l" r="r" t="t"/>
              <a:pathLst>
                <a:path extrusionOk="0" h="812800" w="87458">
                  <a:moveTo>
                    <a:pt x="0" y="0"/>
                  </a:moveTo>
                  <a:lnTo>
                    <a:pt x="87458" y="0"/>
                  </a:lnTo>
                  <a:lnTo>
                    <a:pt x="87458" y="812800"/>
                  </a:lnTo>
                  <a:lnTo>
                    <a:pt x="0" y="812800"/>
                  </a:lnTo>
                  <a:close/>
                </a:path>
              </a:pathLst>
            </a:custGeom>
            <a:solidFill>
              <a:srgbClr val="00BF63"/>
            </a:solidFill>
            <a:ln>
              <a:noFill/>
            </a:ln>
          </p:spPr>
        </p:sp>
        <p:sp>
          <p:nvSpPr>
            <p:cNvPr id="228" name="Google Shape;228;p27"/>
            <p:cNvSpPr txBox="1"/>
            <p:nvPr/>
          </p:nvSpPr>
          <p:spPr>
            <a:xfrm>
              <a:off x="0" y="-38100"/>
              <a:ext cx="87458"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9" name="Google Shape;229;p27"/>
          <p:cNvSpPr/>
          <p:nvPr/>
        </p:nvSpPr>
        <p:spPr>
          <a:xfrm>
            <a:off x="5439829" y="800396"/>
            <a:ext cx="3290336" cy="3828754"/>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blipFill rotWithShape="1">
            <a:blip r:embed="rId3">
              <a:alphaModFix/>
            </a:blip>
            <a:stretch>
              <a:fillRect b="0" l="-35365" r="-39286" t="0"/>
            </a:stretch>
          </a:blipFill>
          <a:ln cap="sq" cmpd="sng" w="247650">
            <a:solidFill>
              <a:srgbClr val="00BF63"/>
            </a:solidFill>
            <a:prstDash val="solid"/>
            <a:miter lim="8000"/>
            <a:headEnd len="sm" w="sm" type="none"/>
            <a:tailEnd len="sm" w="sm" type="none"/>
          </a:ln>
        </p:spPr>
      </p:sp>
      <p:sp>
        <p:nvSpPr>
          <p:cNvPr id="230" name="Google Shape;230;p27"/>
          <p:cNvSpPr txBox="1"/>
          <p:nvPr/>
        </p:nvSpPr>
        <p:spPr>
          <a:xfrm>
            <a:off x="398525" y="621701"/>
            <a:ext cx="44085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700">
                <a:solidFill>
                  <a:srgbClr val="00BF63"/>
                </a:solidFill>
                <a:latin typeface="Lato Black"/>
                <a:ea typeface="Lato Black"/>
                <a:cs typeface="Lato Black"/>
                <a:sym typeface="Lato Black"/>
              </a:rPr>
              <a:t>HOW DOES THE LOTTERY WORK?</a:t>
            </a:r>
            <a:endParaRPr sz="2700">
              <a:solidFill>
                <a:srgbClr val="00BF63"/>
              </a:solidFill>
              <a:latin typeface="Lato Black"/>
              <a:ea typeface="Lato Black"/>
              <a:cs typeface="Lato Black"/>
              <a:sym typeface="Lato Black"/>
            </a:endParaRPr>
          </a:p>
        </p:txBody>
      </p:sp>
      <p:sp>
        <p:nvSpPr>
          <p:cNvPr id="231" name="Google Shape;231;p27"/>
          <p:cNvSpPr txBox="1"/>
          <p:nvPr/>
        </p:nvSpPr>
        <p:spPr>
          <a:xfrm>
            <a:off x="537500" y="1822076"/>
            <a:ext cx="4525800" cy="3016800"/>
          </a:xfrm>
          <a:prstGeom prst="rect">
            <a:avLst/>
          </a:prstGeom>
          <a:noFill/>
          <a:ln>
            <a:noFill/>
          </a:ln>
        </p:spPr>
        <p:txBody>
          <a:bodyPr anchorCtr="0" anchor="t" bIns="0" lIns="0" spcFirstLastPara="1" rIns="0" wrap="square" tIns="0">
            <a:spAutoFit/>
          </a:bodyPr>
          <a:lstStyle/>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The lottery is conducted randomly by computer</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Each applicant number will be assigned a rank based on the lottery results</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Applications with more weights have proportionally greater chances of being selected earlier in the lottery</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Students receiving ranks 1-250 are offered admission</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The remaining applicants will be waitlisted according to their rank</a:t>
            </a:r>
            <a:endParaRPr>
              <a:solidFill>
                <a:schemeClr val="lt1"/>
              </a:solidFill>
              <a:latin typeface="Lato"/>
              <a:ea typeface="Lato"/>
              <a:cs typeface="Lato"/>
              <a:sym typeface="Lato"/>
            </a:endParaRPr>
          </a:p>
        </p:txBody>
      </p:sp>
      <p:sp>
        <p:nvSpPr>
          <p:cNvPr id="232" name="Google Shape;232;p27"/>
          <p:cNvSpPr txBox="1"/>
          <p:nvPr/>
        </p:nvSpPr>
        <p:spPr>
          <a:xfrm>
            <a:off x="5439825" y="0"/>
            <a:ext cx="3621900" cy="609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Lato"/>
                <a:ea typeface="Lato"/>
                <a:cs typeface="Lato"/>
                <a:sym typeface="Lato"/>
              </a:rPr>
              <a:t>Blue Hills Regional Technical School</a:t>
            </a:r>
            <a:endParaRPr b="1">
              <a:solidFill>
                <a:schemeClr val="dk1"/>
              </a:solidFill>
              <a:latin typeface="Lato"/>
              <a:ea typeface="Lato"/>
              <a:cs typeface="Lato"/>
              <a:sym typeface="Lato"/>
            </a:endParaRPr>
          </a:p>
          <a:p>
            <a:pPr indent="0" lvl="0" marL="0" rtl="0" algn="r">
              <a:spcBef>
                <a:spcPts val="0"/>
              </a:spcBef>
              <a:spcAft>
                <a:spcPts val="0"/>
              </a:spcAft>
              <a:buNone/>
            </a:pPr>
            <a:r>
              <a:rPr lang="en" sz="1200">
                <a:solidFill>
                  <a:schemeClr val="dk1"/>
                </a:solidFill>
                <a:latin typeface="Lato"/>
                <a:ea typeface="Lato"/>
                <a:cs typeface="Lato"/>
                <a:sym typeface="Lato"/>
              </a:rPr>
              <a:t>February 25, 2026</a:t>
            </a:r>
            <a:endParaRPr sz="120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AAD"/>
        </a:solidFill>
      </p:bgPr>
    </p:bg>
    <p:spTree>
      <p:nvGrpSpPr>
        <p:cNvPr id="236" name="Shape 236"/>
        <p:cNvGrpSpPr/>
        <p:nvPr/>
      </p:nvGrpSpPr>
      <p:grpSpPr>
        <a:xfrm>
          <a:off x="0" y="0"/>
          <a:ext cx="0" cy="0"/>
          <a:chOff x="0" y="0"/>
          <a:chExt cx="0" cy="0"/>
        </a:xfrm>
      </p:grpSpPr>
      <p:grpSp>
        <p:nvGrpSpPr>
          <p:cNvPr id="237" name="Google Shape;237;p28"/>
          <p:cNvGrpSpPr/>
          <p:nvPr/>
        </p:nvGrpSpPr>
        <p:grpSpPr>
          <a:xfrm>
            <a:off x="1122679" y="2146734"/>
            <a:ext cx="2239692" cy="2234470"/>
            <a:chOff x="0" y="-38100"/>
            <a:chExt cx="1179755" cy="1177005"/>
          </a:xfrm>
        </p:grpSpPr>
        <p:sp>
          <p:nvSpPr>
            <p:cNvPr id="238" name="Google Shape;238;p28"/>
            <p:cNvSpPr/>
            <p:nvPr/>
          </p:nvSpPr>
          <p:spPr>
            <a:xfrm>
              <a:off x="0" y="0"/>
              <a:ext cx="1179755" cy="1138905"/>
            </a:xfrm>
            <a:custGeom>
              <a:rect b="b" l="l" r="r" t="t"/>
              <a:pathLst>
                <a:path extrusionOk="0" h="1138905" w="1179755">
                  <a:moveTo>
                    <a:pt x="0" y="0"/>
                  </a:moveTo>
                  <a:lnTo>
                    <a:pt x="1179755" y="0"/>
                  </a:lnTo>
                  <a:lnTo>
                    <a:pt x="1179755" y="1138905"/>
                  </a:lnTo>
                  <a:lnTo>
                    <a:pt x="0" y="1138905"/>
                  </a:lnTo>
                  <a:close/>
                </a:path>
              </a:pathLst>
            </a:custGeom>
            <a:noFill/>
            <a:ln cap="sq" cmpd="sng" w="95250">
              <a:solidFill>
                <a:srgbClr val="FFFFFF"/>
              </a:solidFill>
              <a:prstDash val="solid"/>
              <a:miter lim="8000"/>
              <a:headEnd len="sm" w="sm" type="none"/>
              <a:tailEnd len="sm" w="sm" type="none"/>
            </a:ln>
          </p:spPr>
        </p:sp>
        <p:sp>
          <p:nvSpPr>
            <p:cNvPr id="239" name="Google Shape;239;p28"/>
            <p:cNvSpPr txBox="1"/>
            <p:nvPr/>
          </p:nvSpPr>
          <p:spPr>
            <a:xfrm>
              <a:off x="0" y="-38100"/>
              <a:ext cx="1179755" cy="117700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0" name="Google Shape;240;p28"/>
          <p:cNvGrpSpPr/>
          <p:nvPr/>
        </p:nvGrpSpPr>
        <p:grpSpPr>
          <a:xfrm>
            <a:off x="1895491" y="1721135"/>
            <a:ext cx="694068" cy="807642"/>
            <a:chOff x="0" y="0"/>
            <a:chExt cx="698500" cy="812800"/>
          </a:xfrm>
        </p:grpSpPr>
        <p:sp>
          <p:nvSpPr>
            <p:cNvPr id="241" name="Google Shape;241;p28"/>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cap="sq" cmpd="sng" w="95250">
              <a:solidFill>
                <a:srgbClr val="FFFFFF"/>
              </a:solidFill>
              <a:prstDash val="solid"/>
              <a:miter lim="8000"/>
              <a:headEnd len="sm" w="sm" type="none"/>
              <a:tailEnd len="sm" w="sm" type="none"/>
            </a:ln>
          </p:spPr>
        </p:sp>
        <p:sp>
          <p:nvSpPr>
            <p:cNvPr id="242" name="Google Shape;242;p28"/>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3" name="Google Shape;243;p28"/>
          <p:cNvGrpSpPr/>
          <p:nvPr/>
        </p:nvGrpSpPr>
        <p:grpSpPr>
          <a:xfrm>
            <a:off x="3451451" y="2146734"/>
            <a:ext cx="2239692" cy="2234470"/>
            <a:chOff x="0" y="-38100"/>
            <a:chExt cx="1179755" cy="1177005"/>
          </a:xfrm>
        </p:grpSpPr>
        <p:sp>
          <p:nvSpPr>
            <p:cNvPr id="244" name="Google Shape;244;p28"/>
            <p:cNvSpPr/>
            <p:nvPr/>
          </p:nvSpPr>
          <p:spPr>
            <a:xfrm>
              <a:off x="0" y="0"/>
              <a:ext cx="1179755" cy="1138905"/>
            </a:xfrm>
            <a:custGeom>
              <a:rect b="b" l="l" r="r" t="t"/>
              <a:pathLst>
                <a:path extrusionOk="0" h="1138905" w="1179755">
                  <a:moveTo>
                    <a:pt x="0" y="0"/>
                  </a:moveTo>
                  <a:lnTo>
                    <a:pt x="1179755" y="0"/>
                  </a:lnTo>
                  <a:lnTo>
                    <a:pt x="1179755" y="1138905"/>
                  </a:lnTo>
                  <a:lnTo>
                    <a:pt x="0" y="1138905"/>
                  </a:lnTo>
                  <a:close/>
                </a:path>
              </a:pathLst>
            </a:custGeom>
            <a:noFill/>
            <a:ln cap="sq" cmpd="sng" w="95250">
              <a:solidFill>
                <a:srgbClr val="FFFFFF"/>
              </a:solidFill>
              <a:prstDash val="solid"/>
              <a:miter lim="8000"/>
              <a:headEnd len="sm" w="sm" type="none"/>
              <a:tailEnd len="sm" w="sm" type="none"/>
            </a:ln>
          </p:spPr>
        </p:sp>
        <p:sp>
          <p:nvSpPr>
            <p:cNvPr id="245" name="Google Shape;245;p28"/>
            <p:cNvSpPr txBox="1"/>
            <p:nvPr/>
          </p:nvSpPr>
          <p:spPr>
            <a:xfrm>
              <a:off x="0" y="-38100"/>
              <a:ext cx="1179755" cy="117700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6" name="Google Shape;246;p28"/>
          <p:cNvGrpSpPr/>
          <p:nvPr/>
        </p:nvGrpSpPr>
        <p:grpSpPr>
          <a:xfrm>
            <a:off x="4224263" y="1721135"/>
            <a:ext cx="694068" cy="807642"/>
            <a:chOff x="0" y="0"/>
            <a:chExt cx="698500" cy="812800"/>
          </a:xfrm>
        </p:grpSpPr>
        <p:sp>
          <p:nvSpPr>
            <p:cNvPr id="247" name="Google Shape;247;p28"/>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cap="sq" cmpd="sng" w="95250">
              <a:solidFill>
                <a:srgbClr val="FFFFFF"/>
              </a:solidFill>
              <a:prstDash val="solid"/>
              <a:miter lim="8000"/>
              <a:headEnd len="sm" w="sm" type="none"/>
              <a:tailEnd len="sm" w="sm" type="none"/>
            </a:ln>
          </p:spPr>
        </p:sp>
        <p:sp>
          <p:nvSpPr>
            <p:cNvPr id="248" name="Google Shape;248;p28"/>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9" name="Google Shape;249;p28"/>
          <p:cNvGrpSpPr/>
          <p:nvPr/>
        </p:nvGrpSpPr>
        <p:grpSpPr>
          <a:xfrm>
            <a:off x="5781630" y="2146734"/>
            <a:ext cx="2239692" cy="2234470"/>
            <a:chOff x="0" y="-38100"/>
            <a:chExt cx="1179755" cy="1177005"/>
          </a:xfrm>
        </p:grpSpPr>
        <p:sp>
          <p:nvSpPr>
            <p:cNvPr id="250" name="Google Shape;250;p28"/>
            <p:cNvSpPr/>
            <p:nvPr/>
          </p:nvSpPr>
          <p:spPr>
            <a:xfrm>
              <a:off x="0" y="0"/>
              <a:ext cx="1179755" cy="1138905"/>
            </a:xfrm>
            <a:custGeom>
              <a:rect b="b" l="l" r="r" t="t"/>
              <a:pathLst>
                <a:path extrusionOk="0" h="1138905" w="1179755">
                  <a:moveTo>
                    <a:pt x="0" y="0"/>
                  </a:moveTo>
                  <a:lnTo>
                    <a:pt x="1179755" y="0"/>
                  </a:lnTo>
                  <a:lnTo>
                    <a:pt x="1179755" y="1138905"/>
                  </a:lnTo>
                  <a:lnTo>
                    <a:pt x="0" y="1138905"/>
                  </a:lnTo>
                  <a:close/>
                </a:path>
              </a:pathLst>
            </a:custGeom>
            <a:noFill/>
            <a:ln cap="sq" cmpd="sng" w="95250">
              <a:solidFill>
                <a:srgbClr val="FFFFFF"/>
              </a:solidFill>
              <a:prstDash val="solid"/>
              <a:miter lim="8000"/>
              <a:headEnd len="sm" w="sm" type="none"/>
              <a:tailEnd len="sm" w="sm" type="none"/>
            </a:ln>
          </p:spPr>
        </p:sp>
        <p:sp>
          <p:nvSpPr>
            <p:cNvPr id="251" name="Google Shape;251;p28"/>
            <p:cNvSpPr txBox="1"/>
            <p:nvPr/>
          </p:nvSpPr>
          <p:spPr>
            <a:xfrm>
              <a:off x="0" y="-38100"/>
              <a:ext cx="1179755" cy="117700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2" name="Google Shape;252;p28"/>
          <p:cNvGrpSpPr/>
          <p:nvPr/>
        </p:nvGrpSpPr>
        <p:grpSpPr>
          <a:xfrm>
            <a:off x="6554441" y="1721135"/>
            <a:ext cx="694068" cy="807642"/>
            <a:chOff x="0" y="0"/>
            <a:chExt cx="698500" cy="812800"/>
          </a:xfrm>
        </p:grpSpPr>
        <p:sp>
          <p:nvSpPr>
            <p:cNvPr id="253" name="Google Shape;253;p28"/>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cap="sq" cmpd="sng" w="95250">
              <a:solidFill>
                <a:srgbClr val="FFFFFF"/>
              </a:solidFill>
              <a:prstDash val="solid"/>
              <a:miter lim="8000"/>
              <a:headEnd len="sm" w="sm" type="none"/>
              <a:tailEnd len="sm" w="sm" type="none"/>
            </a:ln>
          </p:spPr>
        </p:sp>
        <p:sp>
          <p:nvSpPr>
            <p:cNvPr id="254" name="Google Shape;254;p28"/>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5" name="Google Shape;255;p28"/>
          <p:cNvGrpSpPr/>
          <p:nvPr/>
        </p:nvGrpSpPr>
        <p:grpSpPr>
          <a:xfrm>
            <a:off x="8886072" y="844276"/>
            <a:ext cx="468232" cy="3347031"/>
            <a:chOff x="0" y="-38100"/>
            <a:chExt cx="246641" cy="1763045"/>
          </a:xfrm>
        </p:grpSpPr>
        <p:sp>
          <p:nvSpPr>
            <p:cNvPr id="256" name="Google Shape;256;p28"/>
            <p:cNvSpPr/>
            <p:nvPr/>
          </p:nvSpPr>
          <p:spPr>
            <a:xfrm>
              <a:off x="0" y="0"/>
              <a:ext cx="246641" cy="1724945"/>
            </a:xfrm>
            <a:custGeom>
              <a:rect b="b" l="l" r="r" t="t"/>
              <a:pathLst>
                <a:path extrusionOk="0" h="1724945" w="246641">
                  <a:moveTo>
                    <a:pt x="0" y="0"/>
                  </a:moveTo>
                  <a:lnTo>
                    <a:pt x="246641" y="0"/>
                  </a:lnTo>
                  <a:lnTo>
                    <a:pt x="246641" y="1724945"/>
                  </a:lnTo>
                  <a:lnTo>
                    <a:pt x="0" y="1724945"/>
                  </a:lnTo>
                  <a:close/>
                </a:path>
              </a:pathLst>
            </a:custGeom>
            <a:solidFill>
              <a:srgbClr val="00BF63"/>
            </a:solidFill>
            <a:ln>
              <a:noFill/>
            </a:ln>
          </p:spPr>
        </p:sp>
        <p:sp>
          <p:nvSpPr>
            <p:cNvPr id="257" name="Google Shape;257;p28"/>
            <p:cNvSpPr txBox="1"/>
            <p:nvPr/>
          </p:nvSpPr>
          <p:spPr>
            <a:xfrm>
              <a:off x="0" y="-38100"/>
              <a:ext cx="246641" cy="176304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8" name="Google Shape;258;p28"/>
          <p:cNvSpPr/>
          <p:nvPr/>
        </p:nvSpPr>
        <p:spPr>
          <a:xfrm flipH="1">
            <a:off x="8011796" y="3649150"/>
            <a:ext cx="1279320" cy="1590864"/>
          </a:xfrm>
          <a:custGeom>
            <a:rect b="b" l="l" r="r" t="t"/>
            <a:pathLst>
              <a:path extrusionOk="0" h="3181727" w="2558639">
                <a:moveTo>
                  <a:pt x="2558639" y="0"/>
                </a:moveTo>
                <a:lnTo>
                  <a:pt x="0" y="0"/>
                </a:lnTo>
                <a:lnTo>
                  <a:pt x="0" y="3181727"/>
                </a:lnTo>
                <a:lnTo>
                  <a:pt x="2558639" y="3181727"/>
                </a:lnTo>
                <a:lnTo>
                  <a:pt x="2558639" y="0"/>
                </a:lnTo>
                <a:close/>
              </a:path>
            </a:pathLst>
          </a:custGeom>
          <a:blipFill rotWithShape="1">
            <a:blip r:embed="rId3">
              <a:alphaModFix/>
            </a:blip>
            <a:stretch>
              <a:fillRect b="0" l="0" r="0" t="0"/>
            </a:stretch>
          </a:blipFill>
          <a:ln>
            <a:noFill/>
          </a:ln>
        </p:spPr>
      </p:sp>
      <p:sp>
        <p:nvSpPr>
          <p:cNvPr id="259" name="Google Shape;259;p28"/>
          <p:cNvSpPr/>
          <p:nvPr/>
        </p:nvSpPr>
        <p:spPr>
          <a:xfrm rot="10800000">
            <a:off x="8011796" y="-107249"/>
            <a:ext cx="1279320" cy="1590864"/>
          </a:xfrm>
          <a:custGeom>
            <a:rect b="b" l="l" r="r" t="t"/>
            <a:pathLst>
              <a:path extrusionOk="0" h="3181727" w="2558639">
                <a:moveTo>
                  <a:pt x="2558639" y="3181727"/>
                </a:moveTo>
                <a:lnTo>
                  <a:pt x="0" y="3181727"/>
                </a:lnTo>
                <a:lnTo>
                  <a:pt x="0" y="0"/>
                </a:lnTo>
                <a:lnTo>
                  <a:pt x="2558639" y="0"/>
                </a:lnTo>
                <a:lnTo>
                  <a:pt x="2558639" y="3181727"/>
                </a:lnTo>
                <a:close/>
              </a:path>
            </a:pathLst>
          </a:custGeom>
          <a:blipFill rotWithShape="1">
            <a:blip r:embed="rId3">
              <a:alphaModFix/>
            </a:blip>
            <a:stretch>
              <a:fillRect b="0" l="0" r="0" t="0"/>
            </a:stretch>
          </a:blipFill>
          <a:ln>
            <a:noFill/>
          </a:ln>
        </p:spPr>
      </p:sp>
      <p:grpSp>
        <p:nvGrpSpPr>
          <p:cNvPr id="260" name="Google Shape;260;p28"/>
          <p:cNvGrpSpPr/>
          <p:nvPr/>
        </p:nvGrpSpPr>
        <p:grpSpPr>
          <a:xfrm rot="10800000">
            <a:off x="-205541" y="941458"/>
            <a:ext cx="468232" cy="3347031"/>
            <a:chOff x="0" y="-38100"/>
            <a:chExt cx="246641" cy="1763045"/>
          </a:xfrm>
        </p:grpSpPr>
        <p:sp>
          <p:nvSpPr>
            <p:cNvPr id="261" name="Google Shape;261;p28"/>
            <p:cNvSpPr/>
            <p:nvPr/>
          </p:nvSpPr>
          <p:spPr>
            <a:xfrm>
              <a:off x="0" y="0"/>
              <a:ext cx="246641" cy="1724945"/>
            </a:xfrm>
            <a:custGeom>
              <a:rect b="b" l="l" r="r" t="t"/>
              <a:pathLst>
                <a:path extrusionOk="0" h="1724945" w="246641">
                  <a:moveTo>
                    <a:pt x="0" y="0"/>
                  </a:moveTo>
                  <a:lnTo>
                    <a:pt x="246641" y="0"/>
                  </a:lnTo>
                  <a:lnTo>
                    <a:pt x="246641" y="1724945"/>
                  </a:lnTo>
                  <a:lnTo>
                    <a:pt x="0" y="1724945"/>
                  </a:lnTo>
                  <a:close/>
                </a:path>
              </a:pathLst>
            </a:custGeom>
            <a:solidFill>
              <a:srgbClr val="00BF63"/>
            </a:solidFill>
            <a:ln>
              <a:noFill/>
            </a:ln>
          </p:spPr>
        </p:sp>
        <p:sp>
          <p:nvSpPr>
            <p:cNvPr id="262" name="Google Shape;262;p28"/>
            <p:cNvSpPr txBox="1"/>
            <p:nvPr/>
          </p:nvSpPr>
          <p:spPr>
            <a:xfrm>
              <a:off x="0" y="-38100"/>
              <a:ext cx="246641" cy="176304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3" name="Google Shape;263;p28"/>
          <p:cNvSpPr/>
          <p:nvPr/>
        </p:nvSpPr>
        <p:spPr>
          <a:xfrm flipH="1" rot="10800000">
            <a:off x="-147115" y="-107249"/>
            <a:ext cx="1279320" cy="1590864"/>
          </a:xfrm>
          <a:custGeom>
            <a:rect b="b" l="l" r="r" t="t"/>
            <a:pathLst>
              <a:path extrusionOk="0" h="3181727" w="2558639">
                <a:moveTo>
                  <a:pt x="2558639" y="0"/>
                </a:moveTo>
                <a:lnTo>
                  <a:pt x="0" y="0"/>
                </a:lnTo>
                <a:lnTo>
                  <a:pt x="0" y="3181727"/>
                </a:lnTo>
                <a:lnTo>
                  <a:pt x="2558639" y="3181727"/>
                </a:lnTo>
                <a:lnTo>
                  <a:pt x="2558639" y="0"/>
                </a:lnTo>
                <a:close/>
              </a:path>
            </a:pathLst>
          </a:custGeom>
          <a:blipFill rotWithShape="1">
            <a:blip r:embed="rId3">
              <a:alphaModFix/>
            </a:blip>
            <a:stretch>
              <a:fillRect b="0" l="0" r="0" t="0"/>
            </a:stretch>
          </a:blipFill>
          <a:ln>
            <a:noFill/>
          </a:ln>
        </p:spPr>
      </p:sp>
      <p:sp>
        <p:nvSpPr>
          <p:cNvPr id="264" name="Google Shape;264;p28"/>
          <p:cNvSpPr/>
          <p:nvPr/>
        </p:nvSpPr>
        <p:spPr>
          <a:xfrm>
            <a:off x="-147115" y="3649150"/>
            <a:ext cx="1279320" cy="1590864"/>
          </a:xfrm>
          <a:custGeom>
            <a:rect b="b" l="l" r="r" t="t"/>
            <a:pathLst>
              <a:path extrusionOk="0" h="3181727" w="2558639">
                <a:moveTo>
                  <a:pt x="2558639" y="3181727"/>
                </a:moveTo>
                <a:lnTo>
                  <a:pt x="0" y="3181727"/>
                </a:lnTo>
                <a:lnTo>
                  <a:pt x="0" y="0"/>
                </a:lnTo>
                <a:lnTo>
                  <a:pt x="2558639" y="0"/>
                </a:lnTo>
                <a:lnTo>
                  <a:pt x="2558639" y="3181727"/>
                </a:lnTo>
                <a:close/>
              </a:path>
            </a:pathLst>
          </a:custGeom>
          <a:blipFill rotWithShape="1">
            <a:blip r:embed="rId3">
              <a:alphaModFix/>
            </a:blip>
            <a:stretch>
              <a:fillRect b="0" l="0" r="0" t="0"/>
            </a:stretch>
          </a:blipFill>
          <a:ln>
            <a:noFill/>
          </a:ln>
        </p:spPr>
      </p:sp>
      <p:sp>
        <p:nvSpPr>
          <p:cNvPr id="265" name="Google Shape;265;p28"/>
          <p:cNvSpPr/>
          <p:nvPr/>
        </p:nvSpPr>
        <p:spPr>
          <a:xfrm>
            <a:off x="2018633" y="1985584"/>
            <a:ext cx="447784" cy="278746"/>
          </a:xfrm>
          <a:custGeom>
            <a:rect b="b" l="l" r="r" t="t"/>
            <a:pathLst>
              <a:path extrusionOk="0" h="557491" w="895568">
                <a:moveTo>
                  <a:pt x="0" y="0"/>
                </a:moveTo>
                <a:lnTo>
                  <a:pt x="895568" y="0"/>
                </a:lnTo>
                <a:lnTo>
                  <a:pt x="895568" y="557491"/>
                </a:lnTo>
                <a:lnTo>
                  <a:pt x="0" y="557491"/>
                </a:lnTo>
                <a:lnTo>
                  <a:pt x="0" y="0"/>
                </a:lnTo>
                <a:close/>
              </a:path>
            </a:pathLst>
          </a:custGeom>
          <a:blipFill rotWithShape="1">
            <a:blip r:embed="rId4">
              <a:alphaModFix/>
            </a:blip>
            <a:stretch>
              <a:fillRect b="0" l="0" r="0" t="0"/>
            </a:stretch>
          </a:blipFill>
          <a:ln>
            <a:noFill/>
          </a:ln>
        </p:spPr>
      </p:sp>
      <p:sp>
        <p:nvSpPr>
          <p:cNvPr id="266" name="Google Shape;266;p28"/>
          <p:cNvSpPr/>
          <p:nvPr/>
        </p:nvSpPr>
        <p:spPr>
          <a:xfrm>
            <a:off x="6643750" y="1924085"/>
            <a:ext cx="478802" cy="420149"/>
          </a:xfrm>
          <a:custGeom>
            <a:rect b="b" l="l" r="r" t="t"/>
            <a:pathLst>
              <a:path extrusionOk="0" h="840298" w="957604">
                <a:moveTo>
                  <a:pt x="0" y="0"/>
                </a:moveTo>
                <a:lnTo>
                  <a:pt x="957604" y="0"/>
                </a:lnTo>
                <a:lnTo>
                  <a:pt x="957604" y="840298"/>
                </a:lnTo>
                <a:lnTo>
                  <a:pt x="0" y="840298"/>
                </a:lnTo>
                <a:lnTo>
                  <a:pt x="0" y="0"/>
                </a:lnTo>
                <a:close/>
              </a:path>
            </a:pathLst>
          </a:custGeom>
          <a:blipFill rotWithShape="1">
            <a:blip r:embed="rId5">
              <a:alphaModFix/>
            </a:blip>
            <a:stretch>
              <a:fillRect b="0" l="0" r="0" t="0"/>
            </a:stretch>
          </a:blipFill>
          <a:ln>
            <a:noFill/>
          </a:ln>
        </p:spPr>
      </p:sp>
      <p:sp>
        <p:nvSpPr>
          <p:cNvPr id="267" name="Google Shape;267;p28"/>
          <p:cNvSpPr/>
          <p:nvPr/>
        </p:nvSpPr>
        <p:spPr>
          <a:xfrm>
            <a:off x="4410101" y="1909212"/>
            <a:ext cx="348856" cy="441590"/>
          </a:xfrm>
          <a:custGeom>
            <a:rect b="b" l="l" r="r" t="t"/>
            <a:pathLst>
              <a:path extrusionOk="0" h="883180" w="697712">
                <a:moveTo>
                  <a:pt x="0" y="0"/>
                </a:moveTo>
                <a:lnTo>
                  <a:pt x="697712" y="0"/>
                </a:lnTo>
                <a:lnTo>
                  <a:pt x="697712" y="883180"/>
                </a:lnTo>
                <a:lnTo>
                  <a:pt x="0" y="883180"/>
                </a:lnTo>
                <a:lnTo>
                  <a:pt x="0" y="0"/>
                </a:lnTo>
                <a:close/>
              </a:path>
            </a:pathLst>
          </a:custGeom>
          <a:blipFill rotWithShape="1">
            <a:blip r:embed="rId6">
              <a:alphaModFix/>
            </a:blip>
            <a:stretch>
              <a:fillRect b="0" l="0" r="0" t="0"/>
            </a:stretch>
          </a:blipFill>
          <a:ln>
            <a:noFill/>
          </a:ln>
        </p:spPr>
      </p:sp>
      <p:sp>
        <p:nvSpPr>
          <p:cNvPr id="268" name="Google Shape;268;p28"/>
          <p:cNvSpPr txBox="1"/>
          <p:nvPr/>
        </p:nvSpPr>
        <p:spPr>
          <a:xfrm>
            <a:off x="1429825" y="2696725"/>
            <a:ext cx="1625400" cy="231000"/>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1" i="0" lang="en" sz="1500" u="none" cap="none" strike="noStrike">
                <a:solidFill>
                  <a:srgbClr val="00BF63"/>
                </a:solidFill>
                <a:latin typeface="Lato"/>
                <a:ea typeface="Lato"/>
                <a:cs typeface="Lato"/>
                <a:sym typeface="Lato"/>
              </a:rPr>
              <a:t>VIDEO POSTED</a:t>
            </a:r>
            <a:endParaRPr b="1" sz="700">
              <a:latin typeface="Lato"/>
              <a:ea typeface="Lato"/>
              <a:cs typeface="Lato"/>
              <a:sym typeface="Lato"/>
            </a:endParaRPr>
          </a:p>
        </p:txBody>
      </p:sp>
      <p:sp>
        <p:nvSpPr>
          <p:cNvPr id="269" name="Google Shape;269;p28"/>
          <p:cNvSpPr txBox="1"/>
          <p:nvPr/>
        </p:nvSpPr>
        <p:spPr>
          <a:xfrm>
            <a:off x="1219707" y="3008516"/>
            <a:ext cx="2045700" cy="702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i="0" lang="en" sz="1200" u="none" cap="none" strike="noStrike">
                <a:solidFill>
                  <a:srgbClr val="FFFFFF"/>
                </a:solidFill>
                <a:latin typeface="Lato"/>
                <a:ea typeface="Lato"/>
                <a:cs typeface="Lato"/>
                <a:sym typeface="Lato"/>
              </a:rPr>
              <a:t>The recording of this livestream will be posted on the Blue Hills website</a:t>
            </a:r>
            <a:endParaRPr sz="700">
              <a:latin typeface="Lato"/>
              <a:ea typeface="Lato"/>
              <a:cs typeface="Lato"/>
              <a:sym typeface="Lato"/>
            </a:endParaRPr>
          </a:p>
        </p:txBody>
      </p:sp>
      <p:sp>
        <p:nvSpPr>
          <p:cNvPr id="270" name="Google Shape;270;p28"/>
          <p:cNvSpPr txBox="1"/>
          <p:nvPr/>
        </p:nvSpPr>
        <p:spPr>
          <a:xfrm>
            <a:off x="3759038" y="2691501"/>
            <a:ext cx="1717200" cy="231000"/>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1" i="0" lang="en" sz="1500" u="none" cap="none" strike="noStrike">
                <a:solidFill>
                  <a:srgbClr val="00BF63"/>
                </a:solidFill>
                <a:latin typeface="Lato"/>
                <a:ea typeface="Lato"/>
                <a:cs typeface="Lato"/>
                <a:sym typeface="Lato"/>
              </a:rPr>
              <a:t>RESULTS POSTED</a:t>
            </a:r>
            <a:endParaRPr b="1" sz="1500">
              <a:latin typeface="Lato"/>
              <a:ea typeface="Lato"/>
              <a:cs typeface="Lato"/>
              <a:sym typeface="Lato"/>
            </a:endParaRPr>
          </a:p>
        </p:txBody>
      </p:sp>
      <p:sp>
        <p:nvSpPr>
          <p:cNvPr id="271" name="Google Shape;271;p28"/>
          <p:cNvSpPr txBox="1"/>
          <p:nvPr/>
        </p:nvSpPr>
        <p:spPr>
          <a:xfrm>
            <a:off x="3548479" y="3008516"/>
            <a:ext cx="2045700" cy="702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i="0" lang="en" sz="1200" u="none" cap="none" strike="noStrike">
                <a:solidFill>
                  <a:srgbClr val="FFFFFF"/>
                </a:solidFill>
                <a:latin typeface="Lato"/>
                <a:ea typeface="Lato"/>
                <a:cs typeface="Lato"/>
                <a:sym typeface="Lato"/>
              </a:rPr>
              <a:t>A copy of the lottery results will be posted on the Blue Hills website</a:t>
            </a:r>
            <a:endParaRPr sz="1200">
              <a:latin typeface="Lato"/>
              <a:ea typeface="Lato"/>
              <a:cs typeface="Lato"/>
              <a:sym typeface="Lato"/>
            </a:endParaRPr>
          </a:p>
        </p:txBody>
      </p:sp>
      <p:sp>
        <p:nvSpPr>
          <p:cNvPr id="272" name="Google Shape;272;p28"/>
          <p:cNvSpPr txBox="1"/>
          <p:nvPr/>
        </p:nvSpPr>
        <p:spPr>
          <a:xfrm>
            <a:off x="5990516" y="2699478"/>
            <a:ext cx="1821900" cy="231000"/>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1" i="0" lang="en" sz="1500" u="none" cap="none" strike="noStrike">
                <a:solidFill>
                  <a:srgbClr val="00BF63"/>
                </a:solidFill>
                <a:latin typeface="Lato"/>
                <a:ea typeface="Lato"/>
                <a:cs typeface="Lato"/>
                <a:sym typeface="Lato"/>
              </a:rPr>
              <a:t>FAMILIES RESPOND</a:t>
            </a:r>
            <a:endParaRPr b="1" sz="700">
              <a:latin typeface="Lato"/>
              <a:ea typeface="Lato"/>
              <a:cs typeface="Lato"/>
              <a:sym typeface="Lato"/>
            </a:endParaRPr>
          </a:p>
        </p:txBody>
      </p:sp>
      <p:sp>
        <p:nvSpPr>
          <p:cNvPr id="273" name="Google Shape;273;p28"/>
          <p:cNvSpPr txBox="1"/>
          <p:nvPr/>
        </p:nvSpPr>
        <p:spPr>
          <a:xfrm>
            <a:off x="5876880" y="3008516"/>
            <a:ext cx="2045700" cy="702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i="0" lang="en" sz="1200" u="none" cap="none" strike="noStrike">
                <a:solidFill>
                  <a:srgbClr val="FFFFFF"/>
                </a:solidFill>
                <a:latin typeface="Lato"/>
                <a:ea typeface="Lato"/>
                <a:cs typeface="Lato"/>
                <a:sym typeface="Lato"/>
              </a:rPr>
              <a:t>Accepted students </a:t>
            </a:r>
            <a:r>
              <a:rPr lang="en" sz="1200">
                <a:solidFill>
                  <a:srgbClr val="FFFFFF"/>
                </a:solidFill>
                <a:latin typeface="Lato"/>
                <a:ea typeface="Lato"/>
                <a:cs typeface="Lato"/>
                <a:sym typeface="Lato"/>
              </a:rPr>
              <a:t>must</a:t>
            </a:r>
            <a:r>
              <a:rPr i="0" lang="en" sz="1200" u="none" cap="none" strike="noStrike">
                <a:solidFill>
                  <a:srgbClr val="FFFFFF"/>
                </a:solidFill>
                <a:latin typeface="Lato"/>
                <a:ea typeface="Lato"/>
                <a:cs typeface="Lato"/>
                <a:sym typeface="Lato"/>
              </a:rPr>
              <a:t> accept or decline their offer within seven business days</a:t>
            </a:r>
            <a:endParaRPr sz="1200">
              <a:latin typeface="Lato"/>
              <a:ea typeface="Lato"/>
              <a:cs typeface="Lato"/>
              <a:sym typeface="Lato"/>
            </a:endParaRPr>
          </a:p>
        </p:txBody>
      </p:sp>
      <p:sp>
        <p:nvSpPr>
          <p:cNvPr id="274" name="Google Shape;274;p28"/>
          <p:cNvSpPr txBox="1"/>
          <p:nvPr/>
        </p:nvSpPr>
        <p:spPr>
          <a:xfrm>
            <a:off x="1294750" y="608992"/>
            <a:ext cx="6477300" cy="9375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i="0" lang="en" sz="3000" u="none" cap="none" strike="noStrike">
                <a:solidFill>
                  <a:srgbClr val="00BF63"/>
                </a:solidFill>
                <a:latin typeface="Lato Black"/>
                <a:ea typeface="Lato Black"/>
                <a:cs typeface="Lato Black"/>
                <a:sym typeface="Lato Black"/>
              </a:rPr>
              <a:t>WHAT HAPPENS AFTER THE LOTTERY</a:t>
            </a:r>
            <a:endParaRPr sz="100">
              <a:latin typeface="Lato Black"/>
              <a:ea typeface="Lato Black"/>
              <a:cs typeface="Lato Black"/>
              <a:sym typeface="Lato Black"/>
            </a:endParaRPr>
          </a:p>
        </p:txBody>
      </p:sp>
      <p:sp>
        <p:nvSpPr>
          <p:cNvPr id="275" name="Google Shape;275;p28"/>
          <p:cNvSpPr txBox="1"/>
          <p:nvPr/>
        </p:nvSpPr>
        <p:spPr>
          <a:xfrm>
            <a:off x="5475775" y="0"/>
            <a:ext cx="3621900" cy="609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Lato"/>
                <a:ea typeface="Lato"/>
                <a:cs typeface="Lato"/>
                <a:sym typeface="Lato"/>
              </a:rPr>
              <a:t>Blue Hills Regional Technical School</a:t>
            </a:r>
            <a:endParaRPr b="1">
              <a:solidFill>
                <a:schemeClr val="dk1"/>
              </a:solidFill>
              <a:latin typeface="Lato"/>
              <a:ea typeface="Lato"/>
              <a:cs typeface="Lato"/>
              <a:sym typeface="Lato"/>
            </a:endParaRPr>
          </a:p>
          <a:p>
            <a:pPr indent="0" lvl="0" marL="0" rtl="0" algn="r">
              <a:spcBef>
                <a:spcPts val="0"/>
              </a:spcBef>
              <a:spcAft>
                <a:spcPts val="0"/>
              </a:spcAft>
              <a:buNone/>
            </a:pPr>
            <a:r>
              <a:rPr lang="en" sz="1200">
                <a:solidFill>
                  <a:schemeClr val="dk1"/>
                </a:solidFill>
                <a:latin typeface="Lato"/>
                <a:ea typeface="Lato"/>
                <a:cs typeface="Lato"/>
                <a:sym typeface="Lato"/>
              </a:rPr>
              <a:t>February 25, 2026</a:t>
            </a:r>
            <a:endParaRPr sz="12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AAD"/>
        </a:solidFill>
      </p:bgPr>
    </p:bg>
    <p:spTree>
      <p:nvGrpSpPr>
        <p:cNvPr id="279" name="Shape 279"/>
        <p:cNvGrpSpPr/>
        <p:nvPr/>
      </p:nvGrpSpPr>
      <p:grpSpPr>
        <a:xfrm>
          <a:off x="0" y="0"/>
          <a:ext cx="0" cy="0"/>
          <a:chOff x="0" y="0"/>
          <a:chExt cx="0" cy="0"/>
        </a:xfrm>
      </p:grpSpPr>
      <p:grpSp>
        <p:nvGrpSpPr>
          <p:cNvPr id="280" name="Google Shape;280;p29"/>
          <p:cNvGrpSpPr/>
          <p:nvPr/>
        </p:nvGrpSpPr>
        <p:grpSpPr>
          <a:xfrm>
            <a:off x="6960481" y="-1822085"/>
            <a:ext cx="3131708" cy="3644170"/>
            <a:chOff x="0" y="0"/>
            <a:chExt cx="698500" cy="812800"/>
          </a:xfrm>
        </p:grpSpPr>
        <p:sp>
          <p:nvSpPr>
            <p:cNvPr id="281" name="Google Shape;281;p29"/>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cap="sq" cmpd="sng" w="333375">
              <a:solidFill>
                <a:srgbClr val="00BF63"/>
              </a:solidFill>
              <a:prstDash val="solid"/>
              <a:miter lim="8000"/>
              <a:headEnd len="sm" w="sm" type="none"/>
              <a:tailEnd len="sm" w="sm" type="none"/>
            </a:ln>
          </p:spPr>
        </p:sp>
        <p:sp>
          <p:nvSpPr>
            <p:cNvPr id="282" name="Google Shape;282;p29"/>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3" name="Google Shape;283;p29"/>
          <p:cNvGrpSpPr/>
          <p:nvPr/>
        </p:nvGrpSpPr>
        <p:grpSpPr>
          <a:xfrm>
            <a:off x="5519142" y="3365019"/>
            <a:ext cx="3131709" cy="3644170"/>
            <a:chOff x="0" y="0"/>
            <a:chExt cx="698500" cy="812800"/>
          </a:xfrm>
        </p:grpSpPr>
        <p:sp>
          <p:nvSpPr>
            <p:cNvPr id="284" name="Google Shape;284;p29"/>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cap="sq" cmpd="sng" w="333375">
              <a:solidFill>
                <a:srgbClr val="00BF63"/>
              </a:solidFill>
              <a:prstDash val="solid"/>
              <a:miter lim="8000"/>
              <a:headEnd len="sm" w="sm" type="none"/>
              <a:tailEnd len="sm" w="sm" type="none"/>
            </a:ln>
          </p:spPr>
        </p:sp>
        <p:sp>
          <p:nvSpPr>
            <p:cNvPr id="285" name="Google Shape;285;p29"/>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6" name="Google Shape;286;p29"/>
          <p:cNvGrpSpPr/>
          <p:nvPr/>
        </p:nvGrpSpPr>
        <p:grpSpPr>
          <a:xfrm>
            <a:off x="6022798" y="-162380"/>
            <a:ext cx="166032" cy="1615380"/>
            <a:chOff x="0" y="-38100"/>
            <a:chExt cx="87458" cy="850900"/>
          </a:xfrm>
        </p:grpSpPr>
        <p:sp>
          <p:nvSpPr>
            <p:cNvPr id="287" name="Google Shape;287;p29"/>
            <p:cNvSpPr/>
            <p:nvPr/>
          </p:nvSpPr>
          <p:spPr>
            <a:xfrm>
              <a:off x="0" y="0"/>
              <a:ext cx="87458" cy="812800"/>
            </a:xfrm>
            <a:custGeom>
              <a:rect b="b" l="l" r="r" t="t"/>
              <a:pathLst>
                <a:path extrusionOk="0" h="812800" w="87458">
                  <a:moveTo>
                    <a:pt x="0" y="0"/>
                  </a:moveTo>
                  <a:lnTo>
                    <a:pt x="87458" y="0"/>
                  </a:lnTo>
                  <a:lnTo>
                    <a:pt x="87458" y="812800"/>
                  </a:lnTo>
                  <a:lnTo>
                    <a:pt x="0" y="812800"/>
                  </a:lnTo>
                  <a:close/>
                </a:path>
              </a:pathLst>
            </a:custGeom>
            <a:solidFill>
              <a:srgbClr val="00BF63"/>
            </a:solidFill>
            <a:ln>
              <a:noFill/>
            </a:ln>
          </p:spPr>
        </p:sp>
        <p:sp>
          <p:nvSpPr>
            <p:cNvPr id="288" name="Google Shape;288;p29"/>
            <p:cNvSpPr txBox="1"/>
            <p:nvPr/>
          </p:nvSpPr>
          <p:spPr>
            <a:xfrm>
              <a:off x="0" y="-38100"/>
              <a:ext cx="87458"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9" name="Google Shape;289;p29"/>
          <p:cNvSpPr/>
          <p:nvPr/>
        </p:nvSpPr>
        <p:spPr>
          <a:xfrm>
            <a:off x="5439829" y="800396"/>
            <a:ext cx="3290336" cy="3828754"/>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blipFill rotWithShape="1">
            <a:blip r:embed="rId3">
              <a:alphaModFix/>
            </a:blip>
            <a:stretch>
              <a:fillRect b="0" l="-42224" r="-32423" t="0"/>
            </a:stretch>
          </a:blipFill>
          <a:ln cap="sq" cmpd="sng" w="247650">
            <a:solidFill>
              <a:srgbClr val="00BF63"/>
            </a:solidFill>
            <a:prstDash val="solid"/>
            <a:miter lim="8000"/>
            <a:headEnd len="sm" w="sm" type="none"/>
            <a:tailEnd len="sm" w="sm" type="none"/>
          </a:ln>
        </p:spPr>
      </p:sp>
      <p:sp>
        <p:nvSpPr>
          <p:cNvPr id="290" name="Google Shape;290;p29"/>
          <p:cNvSpPr txBox="1"/>
          <p:nvPr/>
        </p:nvSpPr>
        <p:spPr>
          <a:xfrm>
            <a:off x="318350" y="908525"/>
            <a:ext cx="5200800" cy="369300"/>
          </a:xfrm>
          <a:prstGeom prst="rect">
            <a:avLst/>
          </a:prstGeom>
          <a:noFill/>
          <a:ln>
            <a:noFill/>
          </a:ln>
        </p:spPr>
        <p:txBody>
          <a:bodyPr anchorCtr="0" anchor="t" bIns="0" lIns="0" spcFirstLastPara="1" rIns="0" wrap="square" tIns="0">
            <a:spAutoFit/>
          </a:bodyPr>
          <a:lstStyle/>
          <a:p>
            <a:pPr indent="0" lvl="0" marL="0" marR="0" rtl="0" algn="l">
              <a:lnSpc>
                <a:spcPct val="122005"/>
              </a:lnSpc>
              <a:spcBef>
                <a:spcPts val="0"/>
              </a:spcBef>
              <a:spcAft>
                <a:spcPts val="0"/>
              </a:spcAft>
              <a:buNone/>
            </a:pPr>
            <a:r>
              <a:rPr lang="en" sz="2400">
                <a:solidFill>
                  <a:srgbClr val="00BF63"/>
                </a:solidFill>
                <a:latin typeface="Lato Black"/>
                <a:ea typeface="Lato Black"/>
                <a:cs typeface="Lato Black"/>
                <a:sym typeface="Lato Black"/>
              </a:rPr>
              <a:t>ACCEPTING OFFER OF ADMISSION</a:t>
            </a:r>
            <a:endParaRPr sz="1000">
              <a:latin typeface="Lato Black"/>
              <a:ea typeface="Lato Black"/>
              <a:cs typeface="Lato Black"/>
              <a:sym typeface="Lato Black"/>
            </a:endParaRPr>
          </a:p>
        </p:txBody>
      </p:sp>
      <p:sp>
        <p:nvSpPr>
          <p:cNvPr id="291" name="Google Shape;291;p29"/>
          <p:cNvSpPr txBox="1"/>
          <p:nvPr/>
        </p:nvSpPr>
        <p:spPr>
          <a:xfrm>
            <a:off x="207750" y="1453007"/>
            <a:ext cx="4959000" cy="3447900"/>
          </a:xfrm>
          <a:prstGeom prst="rect">
            <a:avLst/>
          </a:prstGeom>
          <a:noFill/>
          <a:ln>
            <a:noFill/>
          </a:ln>
        </p:spPr>
        <p:txBody>
          <a:bodyPr anchorCtr="0" anchor="t" bIns="0" lIns="0" spcFirstLastPara="1" rIns="0" wrap="square" tIns="0">
            <a:spAutoFit/>
          </a:bodyPr>
          <a:lstStyle/>
          <a:p>
            <a:pPr indent="-317500" lvl="0" marL="457200" marR="0" rtl="0" algn="just">
              <a:lnSpc>
                <a:spcPct val="100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Within 24 hours of this livestream lottery, an email will be sent to families with instructions to accept or decline the offer of admission</a:t>
            </a:r>
            <a:br>
              <a:rPr lang="en">
                <a:solidFill>
                  <a:srgbClr val="FFFFFF"/>
                </a:solidFill>
                <a:latin typeface="Lato"/>
                <a:ea typeface="Lato"/>
                <a:cs typeface="Lato"/>
                <a:sym typeface="Lato"/>
              </a:rPr>
            </a:br>
            <a:endParaRPr>
              <a:solidFill>
                <a:srgbClr val="FFFFFF"/>
              </a:solidFill>
              <a:latin typeface="Lato"/>
              <a:ea typeface="Lato"/>
              <a:cs typeface="Lato"/>
              <a:sym typeface="Lato"/>
            </a:endParaRPr>
          </a:p>
          <a:p>
            <a:pPr indent="-317500" lvl="0" marL="457200" marR="0" rtl="0" algn="just">
              <a:lnSpc>
                <a:spcPct val="100000"/>
              </a:lnSpc>
              <a:spcBef>
                <a:spcPts val="0"/>
              </a:spcBef>
              <a:spcAft>
                <a:spcPts val="0"/>
              </a:spcAft>
              <a:buClr>
                <a:srgbClr val="FFFFFF"/>
              </a:buClr>
              <a:buSzPts val="1400"/>
              <a:buFont typeface="Average"/>
              <a:buChar char="★"/>
            </a:pPr>
            <a:r>
              <a:rPr lang="en">
                <a:solidFill>
                  <a:srgbClr val="FFFFFF"/>
                </a:solidFill>
                <a:latin typeface="Lato"/>
                <a:ea typeface="Lato"/>
                <a:cs typeface="Lato"/>
                <a:sym typeface="Lato"/>
              </a:rPr>
              <a:t>F</a:t>
            </a:r>
            <a:r>
              <a:rPr i="0" lang="en" u="none" cap="none" strike="noStrike">
                <a:solidFill>
                  <a:srgbClr val="FFFFFF"/>
                </a:solidFill>
                <a:latin typeface="Lato"/>
                <a:ea typeface="Lato"/>
                <a:cs typeface="Lato"/>
                <a:sym typeface="Lato"/>
              </a:rPr>
              <a:t>amilies have until Friday, March 6, </a:t>
            </a:r>
            <a:r>
              <a:rPr lang="en">
                <a:solidFill>
                  <a:srgbClr val="FFFFFF"/>
                </a:solidFill>
                <a:latin typeface="Lato"/>
                <a:ea typeface="Lato"/>
                <a:cs typeface="Lato"/>
                <a:sym typeface="Lato"/>
              </a:rPr>
              <a:t>2026,</a:t>
            </a:r>
            <a:r>
              <a:rPr i="0" lang="en" u="none" cap="none" strike="noStrike">
                <a:solidFill>
                  <a:srgbClr val="FFFFFF"/>
                </a:solidFill>
                <a:latin typeface="Lato"/>
                <a:ea typeface="Lato"/>
                <a:cs typeface="Lato"/>
                <a:sym typeface="Lato"/>
              </a:rPr>
              <a:t> at 8:00 PM</a:t>
            </a:r>
            <a:r>
              <a:rPr lang="en">
                <a:solidFill>
                  <a:srgbClr val="FFFFFF"/>
                </a:solidFill>
                <a:latin typeface="Lato"/>
                <a:ea typeface="Lato"/>
                <a:cs typeface="Lato"/>
                <a:sym typeface="Lato"/>
              </a:rPr>
              <a:t> </a:t>
            </a:r>
            <a:r>
              <a:rPr i="0" lang="en" u="none" cap="none" strike="noStrike">
                <a:solidFill>
                  <a:srgbClr val="FFFFFF"/>
                </a:solidFill>
                <a:latin typeface="Lato"/>
                <a:ea typeface="Lato"/>
                <a:cs typeface="Lato"/>
                <a:sym typeface="Lato"/>
              </a:rPr>
              <a:t>to accept their offer (7 business days)</a:t>
            </a:r>
            <a:br>
              <a:rPr i="0" lang="en" u="none" cap="none" strike="noStrike">
                <a:solidFill>
                  <a:srgbClr val="FFFFFF"/>
                </a:solidFill>
                <a:latin typeface="Lato"/>
                <a:ea typeface="Lato"/>
                <a:cs typeface="Lato"/>
                <a:sym typeface="Lato"/>
              </a:rPr>
            </a:br>
            <a:endParaRPr>
              <a:solidFill>
                <a:srgbClr val="FFFFFF"/>
              </a:solidFill>
              <a:latin typeface="Lato"/>
              <a:ea typeface="Lato"/>
              <a:cs typeface="Lato"/>
              <a:sym typeface="Lato"/>
            </a:endParaRPr>
          </a:p>
          <a:p>
            <a:pPr indent="-317500" lvl="0" marL="457200" marR="0" rtl="0" algn="just">
              <a:lnSpc>
                <a:spcPct val="100000"/>
              </a:lnSpc>
              <a:spcBef>
                <a:spcPts val="0"/>
              </a:spcBef>
              <a:spcAft>
                <a:spcPts val="0"/>
              </a:spcAft>
              <a:buClr>
                <a:srgbClr val="FFFFFF"/>
              </a:buClr>
              <a:buSzPts val="1400"/>
              <a:buFont typeface="Lato"/>
              <a:buChar char="★"/>
            </a:pPr>
            <a:r>
              <a:rPr i="0" lang="en" u="none" cap="none" strike="noStrike">
                <a:solidFill>
                  <a:srgbClr val="FFFFFF"/>
                </a:solidFill>
                <a:latin typeface="Lato"/>
                <a:ea typeface="Lato"/>
                <a:cs typeface="Lato"/>
                <a:sym typeface="Lato"/>
              </a:rPr>
              <a:t>Families who do not respond by the deadline listed above will forfeit their seat</a:t>
            </a:r>
            <a:br>
              <a:rPr i="0" lang="en" u="none" cap="none" strike="noStrike">
                <a:solidFill>
                  <a:srgbClr val="FFFFFF"/>
                </a:solidFill>
                <a:latin typeface="Lato"/>
                <a:ea typeface="Lato"/>
                <a:cs typeface="Lato"/>
                <a:sym typeface="Lato"/>
              </a:rPr>
            </a:br>
            <a:endParaRPr>
              <a:solidFill>
                <a:srgbClr val="FFFFFF"/>
              </a:solidFill>
              <a:latin typeface="Lato"/>
              <a:ea typeface="Lato"/>
              <a:cs typeface="Lato"/>
              <a:sym typeface="Lato"/>
            </a:endParaRPr>
          </a:p>
          <a:p>
            <a:pPr indent="-317500" lvl="0" marL="457200" marR="0" rtl="0" algn="just">
              <a:lnSpc>
                <a:spcPct val="100000"/>
              </a:lnSpc>
              <a:spcBef>
                <a:spcPts val="0"/>
              </a:spcBef>
              <a:spcAft>
                <a:spcPts val="0"/>
              </a:spcAft>
              <a:buClr>
                <a:srgbClr val="FFFFFF"/>
              </a:buClr>
              <a:buSzPts val="1400"/>
              <a:buFont typeface="Lato"/>
              <a:buChar char="★"/>
            </a:pPr>
            <a:r>
              <a:rPr i="0" lang="en" u="none" cap="none" strike="noStrike">
                <a:solidFill>
                  <a:srgbClr val="FFFFFF"/>
                </a:solidFill>
                <a:latin typeface="Lato"/>
                <a:ea typeface="Lato"/>
                <a:cs typeface="Lato"/>
                <a:sym typeface="Lato"/>
              </a:rPr>
              <a:t>Waitlisted students will be offered admission as seats become available, in waitlist rank order, in accordance with our admissions policy</a:t>
            </a:r>
            <a:endParaRPr i="0" u="none" cap="none" strike="noStrike">
              <a:solidFill>
                <a:srgbClr val="FFFFFF"/>
              </a:solidFill>
              <a:latin typeface="Lato"/>
              <a:ea typeface="Lato"/>
              <a:cs typeface="Lato"/>
              <a:sym typeface="Lato"/>
            </a:endParaRPr>
          </a:p>
          <a:p>
            <a:pPr indent="0" lvl="0" marL="457200" marR="0" rtl="0" algn="just">
              <a:lnSpc>
                <a:spcPct val="100000"/>
              </a:lnSpc>
              <a:spcBef>
                <a:spcPts val="0"/>
              </a:spcBef>
              <a:spcAft>
                <a:spcPts val="0"/>
              </a:spcAft>
              <a:buNone/>
            </a:pPr>
            <a:r>
              <a:t/>
            </a:r>
            <a:endParaRPr>
              <a:solidFill>
                <a:srgbClr val="FFFFFF"/>
              </a:solidFill>
              <a:latin typeface="Lato"/>
              <a:ea typeface="Lato"/>
              <a:cs typeface="Lato"/>
              <a:sym typeface="Lato"/>
            </a:endParaRPr>
          </a:p>
          <a:p>
            <a:pPr indent="-317500" lvl="0" marL="457200" marR="0" rtl="0" algn="just">
              <a:lnSpc>
                <a:spcPct val="100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Each family is given up to 7 business days to accept their offer</a:t>
            </a:r>
            <a:endParaRPr>
              <a:solidFill>
                <a:srgbClr val="FFFFFF"/>
              </a:solidFill>
              <a:latin typeface="Lato"/>
              <a:ea typeface="Lato"/>
              <a:cs typeface="Lato"/>
              <a:sym typeface="Lato"/>
            </a:endParaRPr>
          </a:p>
        </p:txBody>
      </p:sp>
      <p:sp>
        <p:nvSpPr>
          <p:cNvPr id="292" name="Google Shape;292;p29"/>
          <p:cNvSpPr txBox="1"/>
          <p:nvPr/>
        </p:nvSpPr>
        <p:spPr>
          <a:xfrm>
            <a:off x="5475775" y="0"/>
            <a:ext cx="3621900" cy="609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Lato"/>
                <a:ea typeface="Lato"/>
                <a:cs typeface="Lato"/>
                <a:sym typeface="Lato"/>
              </a:rPr>
              <a:t>Blue Hills Regional Technical School</a:t>
            </a:r>
            <a:endParaRPr b="1">
              <a:solidFill>
                <a:schemeClr val="dk1"/>
              </a:solidFill>
              <a:latin typeface="Lato"/>
              <a:ea typeface="Lato"/>
              <a:cs typeface="Lato"/>
              <a:sym typeface="Lato"/>
            </a:endParaRPr>
          </a:p>
          <a:p>
            <a:pPr indent="0" lvl="0" marL="0" rtl="0" algn="r">
              <a:spcBef>
                <a:spcPts val="0"/>
              </a:spcBef>
              <a:spcAft>
                <a:spcPts val="0"/>
              </a:spcAft>
              <a:buNone/>
            </a:pPr>
            <a:r>
              <a:rPr lang="en" sz="1200">
                <a:solidFill>
                  <a:schemeClr val="dk1"/>
                </a:solidFill>
                <a:latin typeface="Lato"/>
                <a:ea typeface="Lato"/>
                <a:cs typeface="Lato"/>
                <a:sym typeface="Lato"/>
              </a:rPr>
              <a:t>February 25, 2026</a:t>
            </a:r>
            <a:endParaRPr sz="12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AAD"/>
        </a:solidFill>
      </p:bgPr>
    </p:bg>
    <p:spTree>
      <p:nvGrpSpPr>
        <p:cNvPr id="296" name="Shape 296"/>
        <p:cNvGrpSpPr/>
        <p:nvPr/>
      </p:nvGrpSpPr>
      <p:grpSpPr>
        <a:xfrm>
          <a:off x="0" y="0"/>
          <a:ext cx="0" cy="0"/>
          <a:chOff x="0" y="0"/>
          <a:chExt cx="0" cy="0"/>
        </a:xfrm>
      </p:grpSpPr>
      <p:grpSp>
        <p:nvGrpSpPr>
          <p:cNvPr id="297" name="Google Shape;297;p30"/>
          <p:cNvGrpSpPr/>
          <p:nvPr/>
        </p:nvGrpSpPr>
        <p:grpSpPr>
          <a:xfrm rot="-3611473">
            <a:off x="4300234" y="-1660233"/>
            <a:ext cx="1543050" cy="2913456"/>
            <a:chOff x="0" y="-38100"/>
            <a:chExt cx="812800" cy="1534660"/>
          </a:xfrm>
        </p:grpSpPr>
        <p:sp>
          <p:nvSpPr>
            <p:cNvPr id="298" name="Google Shape;298;p30"/>
            <p:cNvSpPr/>
            <p:nvPr/>
          </p:nvSpPr>
          <p:spPr>
            <a:xfrm>
              <a:off x="0" y="0"/>
              <a:ext cx="812800" cy="1496560"/>
            </a:xfrm>
            <a:custGeom>
              <a:rect b="b" l="l" r="r" t="t"/>
              <a:pathLst>
                <a:path extrusionOk="0" h="1496560" w="812800">
                  <a:moveTo>
                    <a:pt x="0" y="0"/>
                  </a:moveTo>
                  <a:lnTo>
                    <a:pt x="812800" y="0"/>
                  </a:lnTo>
                  <a:lnTo>
                    <a:pt x="812800" y="1496560"/>
                  </a:lnTo>
                  <a:lnTo>
                    <a:pt x="0" y="1496560"/>
                  </a:lnTo>
                  <a:close/>
                </a:path>
              </a:pathLst>
            </a:custGeom>
            <a:solidFill>
              <a:srgbClr val="00BF63"/>
            </a:solidFill>
            <a:ln>
              <a:noFill/>
            </a:ln>
          </p:spPr>
        </p:sp>
        <p:sp>
          <p:nvSpPr>
            <p:cNvPr id="299" name="Google Shape;299;p30"/>
            <p:cNvSpPr txBox="1"/>
            <p:nvPr/>
          </p:nvSpPr>
          <p:spPr>
            <a:xfrm>
              <a:off x="0" y="-38100"/>
              <a:ext cx="812800" cy="153466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0" name="Google Shape;300;p30"/>
          <p:cNvGrpSpPr/>
          <p:nvPr/>
        </p:nvGrpSpPr>
        <p:grpSpPr>
          <a:xfrm>
            <a:off x="5702398" y="-912047"/>
            <a:ext cx="2238702" cy="2605035"/>
            <a:chOff x="0" y="0"/>
            <a:chExt cx="698500" cy="812800"/>
          </a:xfrm>
        </p:grpSpPr>
        <p:sp>
          <p:nvSpPr>
            <p:cNvPr id="301" name="Google Shape;301;p30"/>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302" name="Google Shape;302;p30"/>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3" name="Google Shape;303;p30"/>
          <p:cNvGrpSpPr/>
          <p:nvPr/>
        </p:nvGrpSpPr>
        <p:grpSpPr>
          <a:xfrm>
            <a:off x="6101392" y="1409164"/>
            <a:ext cx="2922346" cy="3400548"/>
            <a:chOff x="0" y="0"/>
            <a:chExt cx="698500" cy="812800"/>
          </a:xfrm>
        </p:grpSpPr>
        <p:sp>
          <p:nvSpPr>
            <p:cNvPr id="304" name="Google Shape;304;p30"/>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cap="sq" cmpd="sng" w="219075">
              <a:solidFill>
                <a:srgbClr val="00BF63"/>
              </a:solidFill>
              <a:prstDash val="solid"/>
              <a:miter lim="8000"/>
              <a:headEnd len="sm" w="sm" type="none"/>
              <a:tailEnd len="sm" w="sm" type="none"/>
            </a:ln>
          </p:spPr>
        </p:sp>
        <p:sp>
          <p:nvSpPr>
            <p:cNvPr id="305" name="Google Shape;305;p30"/>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6" name="Google Shape;306;p30"/>
          <p:cNvGrpSpPr/>
          <p:nvPr/>
        </p:nvGrpSpPr>
        <p:grpSpPr>
          <a:xfrm>
            <a:off x="7562565" y="-1877951"/>
            <a:ext cx="3613138" cy="4204379"/>
            <a:chOff x="0" y="0"/>
            <a:chExt cx="698500" cy="812800"/>
          </a:xfrm>
        </p:grpSpPr>
        <p:sp>
          <p:nvSpPr>
            <p:cNvPr id="307" name="Google Shape;307;p30"/>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308" name="Google Shape;308;p30"/>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9" name="Google Shape;309;p30"/>
          <p:cNvGrpSpPr/>
          <p:nvPr/>
        </p:nvGrpSpPr>
        <p:grpSpPr>
          <a:xfrm rot="-3611473">
            <a:off x="4427236" y="-1729012"/>
            <a:ext cx="1543050" cy="2913456"/>
            <a:chOff x="0" y="-38100"/>
            <a:chExt cx="812800" cy="1534660"/>
          </a:xfrm>
        </p:grpSpPr>
        <p:sp>
          <p:nvSpPr>
            <p:cNvPr id="310" name="Google Shape;310;p30"/>
            <p:cNvSpPr/>
            <p:nvPr/>
          </p:nvSpPr>
          <p:spPr>
            <a:xfrm>
              <a:off x="0" y="0"/>
              <a:ext cx="812800" cy="1496560"/>
            </a:xfrm>
            <a:custGeom>
              <a:rect b="b" l="l" r="r" t="t"/>
              <a:pathLst>
                <a:path extrusionOk="0" h="1496560" w="812800">
                  <a:moveTo>
                    <a:pt x="0" y="0"/>
                  </a:moveTo>
                  <a:lnTo>
                    <a:pt x="812800" y="0"/>
                  </a:lnTo>
                  <a:lnTo>
                    <a:pt x="812800" y="1496560"/>
                  </a:lnTo>
                  <a:lnTo>
                    <a:pt x="0" y="1496560"/>
                  </a:lnTo>
                  <a:close/>
                </a:path>
              </a:pathLst>
            </a:custGeom>
            <a:solidFill>
              <a:srgbClr val="FFFFFF"/>
            </a:solidFill>
            <a:ln>
              <a:noFill/>
            </a:ln>
          </p:spPr>
        </p:sp>
        <p:sp>
          <p:nvSpPr>
            <p:cNvPr id="311" name="Google Shape;311;p30"/>
            <p:cNvSpPr txBox="1"/>
            <p:nvPr/>
          </p:nvSpPr>
          <p:spPr>
            <a:xfrm>
              <a:off x="0" y="-38100"/>
              <a:ext cx="812800" cy="153466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2" name="Google Shape;312;p30"/>
          <p:cNvGrpSpPr/>
          <p:nvPr/>
        </p:nvGrpSpPr>
        <p:grpSpPr>
          <a:xfrm>
            <a:off x="5829401" y="-979876"/>
            <a:ext cx="2238702" cy="2605035"/>
            <a:chOff x="0" y="0"/>
            <a:chExt cx="698500" cy="812800"/>
          </a:xfrm>
        </p:grpSpPr>
        <p:sp>
          <p:nvSpPr>
            <p:cNvPr id="313" name="Google Shape;313;p30"/>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a:noFill/>
            </a:ln>
          </p:spPr>
        </p:sp>
        <p:sp>
          <p:nvSpPr>
            <p:cNvPr id="314" name="Google Shape;314;p30"/>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5" name="Google Shape;315;p30"/>
          <p:cNvGrpSpPr/>
          <p:nvPr/>
        </p:nvGrpSpPr>
        <p:grpSpPr>
          <a:xfrm rot="-1786036">
            <a:off x="6991502" y="4502796"/>
            <a:ext cx="2873589" cy="1900539"/>
            <a:chOff x="0" y="-38100"/>
            <a:chExt cx="1513660" cy="1001107"/>
          </a:xfrm>
        </p:grpSpPr>
        <p:sp>
          <p:nvSpPr>
            <p:cNvPr id="316" name="Google Shape;316;p30"/>
            <p:cNvSpPr/>
            <p:nvPr/>
          </p:nvSpPr>
          <p:spPr>
            <a:xfrm>
              <a:off x="0" y="0"/>
              <a:ext cx="1513660" cy="963007"/>
            </a:xfrm>
            <a:custGeom>
              <a:rect b="b" l="l" r="r" t="t"/>
              <a:pathLst>
                <a:path extrusionOk="0" h="963007" w="1513660">
                  <a:moveTo>
                    <a:pt x="0" y="0"/>
                  </a:moveTo>
                  <a:lnTo>
                    <a:pt x="1513660" y="0"/>
                  </a:lnTo>
                  <a:lnTo>
                    <a:pt x="1513660" y="963007"/>
                  </a:lnTo>
                  <a:lnTo>
                    <a:pt x="0" y="963007"/>
                  </a:lnTo>
                  <a:close/>
                </a:path>
              </a:pathLst>
            </a:custGeom>
            <a:solidFill>
              <a:srgbClr val="00BF63"/>
            </a:solidFill>
            <a:ln>
              <a:noFill/>
            </a:ln>
          </p:spPr>
        </p:sp>
        <p:sp>
          <p:nvSpPr>
            <p:cNvPr id="317" name="Google Shape;317;p30"/>
            <p:cNvSpPr txBox="1"/>
            <p:nvPr/>
          </p:nvSpPr>
          <p:spPr>
            <a:xfrm>
              <a:off x="0" y="-38100"/>
              <a:ext cx="1513660" cy="100110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8" name="Google Shape;318;p30"/>
          <p:cNvSpPr/>
          <p:nvPr/>
        </p:nvSpPr>
        <p:spPr>
          <a:xfrm>
            <a:off x="6341210" y="1688225"/>
            <a:ext cx="2442710" cy="2842426"/>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blipFill rotWithShape="1">
            <a:blip r:embed="rId3">
              <a:alphaModFix/>
            </a:blip>
            <a:stretch>
              <a:fillRect b="-14491" l="0" r="0" t="-14492"/>
            </a:stretch>
          </a:blipFill>
          <a:ln>
            <a:noFill/>
          </a:ln>
        </p:spPr>
      </p:sp>
      <p:grpSp>
        <p:nvGrpSpPr>
          <p:cNvPr id="319" name="Google Shape;319;p30"/>
          <p:cNvGrpSpPr/>
          <p:nvPr/>
        </p:nvGrpSpPr>
        <p:grpSpPr>
          <a:xfrm>
            <a:off x="556892" y="1869972"/>
            <a:ext cx="4533916" cy="146465"/>
            <a:chOff x="0" y="-38100"/>
            <a:chExt cx="13759791" cy="444500"/>
          </a:xfrm>
        </p:grpSpPr>
        <p:sp>
          <p:nvSpPr>
            <p:cNvPr id="320" name="Google Shape;320;p30"/>
            <p:cNvSpPr/>
            <p:nvPr/>
          </p:nvSpPr>
          <p:spPr>
            <a:xfrm>
              <a:off x="0" y="0"/>
              <a:ext cx="13759791" cy="406400"/>
            </a:xfrm>
            <a:custGeom>
              <a:rect b="b" l="l" r="r" t="t"/>
              <a:pathLst>
                <a:path extrusionOk="0" h="406400" w="13759791">
                  <a:moveTo>
                    <a:pt x="13556591" y="0"/>
                  </a:moveTo>
                  <a:lnTo>
                    <a:pt x="203200" y="0"/>
                  </a:lnTo>
                  <a:lnTo>
                    <a:pt x="0" y="203200"/>
                  </a:lnTo>
                  <a:lnTo>
                    <a:pt x="203200" y="406400"/>
                  </a:lnTo>
                  <a:lnTo>
                    <a:pt x="13556591" y="406400"/>
                  </a:lnTo>
                  <a:lnTo>
                    <a:pt x="13759791" y="203200"/>
                  </a:lnTo>
                  <a:lnTo>
                    <a:pt x="13556591" y="0"/>
                  </a:lnTo>
                  <a:close/>
                </a:path>
              </a:pathLst>
            </a:custGeom>
            <a:solidFill>
              <a:srgbClr val="00BF63"/>
            </a:solidFill>
            <a:ln>
              <a:noFill/>
            </a:ln>
          </p:spPr>
        </p:sp>
        <p:sp>
          <p:nvSpPr>
            <p:cNvPr id="321" name="Google Shape;321;p30"/>
            <p:cNvSpPr txBox="1"/>
            <p:nvPr/>
          </p:nvSpPr>
          <p:spPr>
            <a:xfrm>
              <a:off x="152400" y="-38100"/>
              <a:ext cx="13454991" cy="444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2" name="Google Shape;322;p30"/>
          <p:cNvGrpSpPr/>
          <p:nvPr/>
        </p:nvGrpSpPr>
        <p:grpSpPr>
          <a:xfrm>
            <a:off x="-571155" y="1705096"/>
            <a:ext cx="3535848" cy="450185"/>
            <a:chOff x="0" y="-38100"/>
            <a:chExt cx="3491196" cy="444500"/>
          </a:xfrm>
        </p:grpSpPr>
        <p:sp>
          <p:nvSpPr>
            <p:cNvPr id="323" name="Google Shape;323;p30"/>
            <p:cNvSpPr/>
            <p:nvPr/>
          </p:nvSpPr>
          <p:spPr>
            <a:xfrm>
              <a:off x="0" y="0"/>
              <a:ext cx="3491196" cy="406400"/>
            </a:xfrm>
            <a:custGeom>
              <a:rect b="b" l="l" r="r" t="t"/>
              <a:pathLst>
                <a:path extrusionOk="0" h="406400" w="3491196">
                  <a:moveTo>
                    <a:pt x="3287996" y="0"/>
                  </a:moveTo>
                  <a:lnTo>
                    <a:pt x="203200" y="0"/>
                  </a:lnTo>
                  <a:lnTo>
                    <a:pt x="0" y="203200"/>
                  </a:lnTo>
                  <a:lnTo>
                    <a:pt x="203200" y="406400"/>
                  </a:lnTo>
                  <a:lnTo>
                    <a:pt x="3287996" y="406400"/>
                  </a:lnTo>
                  <a:lnTo>
                    <a:pt x="3491196" y="203200"/>
                  </a:lnTo>
                  <a:lnTo>
                    <a:pt x="3287996" y="0"/>
                  </a:lnTo>
                  <a:close/>
                </a:path>
              </a:pathLst>
            </a:custGeom>
            <a:solidFill>
              <a:srgbClr val="FFFFFF"/>
            </a:solidFill>
            <a:ln>
              <a:noFill/>
            </a:ln>
          </p:spPr>
        </p:sp>
        <p:sp>
          <p:nvSpPr>
            <p:cNvPr id="324" name="Google Shape;324;p30"/>
            <p:cNvSpPr txBox="1"/>
            <p:nvPr/>
          </p:nvSpPr>
          <p:spPr>
            <a:xfrm>
              <a:off x="152400" y="-38100"/>
              <a:ext cx="3186396" cy="444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5" name="Google Shape;325;p30"/>
          <p:cNvSpPr txBox="1"/>
          <p:nvPr/>
        </p:nvSpPr>
        <p:spPr>
          <a:xfrm>
            <a:off x="514350" y="571119"/>
            <a:ext cx="4287900" cy="1125000"/>
          </a:xfrm>
          <a:prstGeom prst="rect">
            <a:avLst/>
          </a:prstGeom>
          <a:noFill/>
          <a:ln>
            <a:noFill/>
          </a:ln>
        </p:spPr>
        <p:txBody>
          <a:bodyPr anchorCtr="0" anchor="t" bIns="0" lIns="0" spcFirstLastPara="1" rIns="0" wrap="square" tIns="0">
            <a:spAutoFit/>
          </a:bodyPr>
          <a:lstStyle/>
          <a:p>
            <a:pPr indent="0" lvl="0" marL="0" marR="0" rtl="0" algn="l">
              <a:lnSpc>
                <a:spcPct val="103000"/>
              </a:lnSpc>
              <a:spcBef>
                <a:spcPts val="0"/>
              </a:spcBef>
              <a:spcAft>
                <a:spcPts val="0"/>
              </a:spcAft>
              <a:buNone/>
            </a:pPr>
            <a:r>
              <a:rPr b="1" i="0" lang="en" sz="3600" u="none" cap="none" strike="noStrike">
                <a:solidFill>
                  <a:srgbClr val="00BF63"/>
                </a:solidFill>
                <a:latin typeface="Lato Black"/>
                <a:ea typeface="Lato Black"/>
                <a:cs typeface="Lato Black"/>
                <a:sym typeface="Lato Black"/>
              </a:rPr>
              <a:t>HOW THE WAITLIST WORKS</a:t>
            </a:r>
            <a:endParaRPr sz="700"/>
          </a:p>
        </p:txBody>
      </p:sp>
      <p:sp>
        <p:nvSpPr>
          <p:cNvPr id="326" name="Google Shape;326;p30"/>
          <p:cNvSpPr txBox="1"/>
          <p:nvPr/>
        </p:nvSpPr>
        <p:spPr>
          <a:xfrm>
            <a:off x="514350" y="1800117"/>
            <a:ext cx="2109093" cy="265431"/>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1" i="0" lang="en" sz="1500" u="none" cap="none" strike="noStrike">
                <a:solidFill>
                  <a:srgbClr val="001842"/>
                </a:solidFill>
                <a:latin typeface="Lato"/>
                <a:ea typeface="Lato"/>
                <a:cs typeface="Lato"/>
                <a:sym typeface="Lato"/>
              </a:rPr>
              <a:t>WAITLIST PROCESS</a:t>
            </a:r>
            <a:endParaRPr sz="700"/>
          </a:p>
        </p:txBody>
      </p:sp>
      <p:sp>
        <p:nvSpPr>
          <p:cNvPr id="327" name="Google Shape;327;p30"/>
          <p:cNvSpPr txBox="1"/>
          <p:nvPr/>
        </p:nvSpPr>
        <p:spPr>
          <a:xfrm>
            <a:off x="514350" y="2296630"/>
            <a:ext cx="4576500" cy="2706300"/>
          </a:xfrm>
          <a:prstGeom prst="rect">
            <a:avLst/>
          </a:prstGeom>
          <a:noFill/>
          <a:ln>
            <a:noFill/>
          </a:ln>
        </p:spPr>
        <p:txBody>
          <a:bodyPr anchorCtr="0" anchor="t" bIns="0" lIns="0" spcFirstLastPara="1" rIns="0" wrap="square" tIns="0">
            <a:spAutoFit/>
          </a:bodyPr>
          <a:lstStyle/>
          <a:p>
            <a:pPr indent="-133350" lvl="1" marL="266700" marR="0" rtl="0" algn="just">
              <a:lnSpc>
                <a:spcPct val="140016"/>
              </a:lnSpc>
              <a:spcBef>
                <a:spcPts val="0"/>
              </a:spcBef>
              <a:spcAft>
                <a:spcPts val="0"/>
              </a:spcAft>
              <a:buClr>
                <a:srgbClr val="FFFFFF"/>
              </a:buClr>
              <a:buSzPts val="1300"/>
              <a:buFont typeface="Arial"/>
              <a:buChar char="•"/>
            </a:pPr>
            <a:r>
              <a:rPr b="0" i="0" lang="en" sz="1300" u="none" cap="none" strike="noStrike">
                <a:solidFill>
                  <a:srgbClr val="FFFFFF"/>
                </a:solidFill>
                <a:latin typeface="Lato"/>
                <a:ea typeface="Lato"/>
                <a:cs typeface="Lato"/>
                <a:sym typeface="Lato"/>
              </a:rPr>
              <a:t>Students ranked 251 and higher in the lottery are placed on a waitlist in numbered order</a:t>
            </a:r>
            <a:endParaRPr sz="800"/>
          </a:p>
          <a:p>
            <a:pPr indent="-133350" lvl="1" marL="266700" marR="0" rtl="0" algn="just">
              <a:lnSpc>
                <a:spcPct val="140016"/>
              </a:lnSpc>
              <a:spcBef>
                <a:spcPts val="0"/>
              </a:spcBef>
              <a:spcAft>
                <a:spcPts val="0"/>
              </a:spcAft>
              <a:buClr>
                <a:srgbClr val="FFFFFF"/>
              </a:buClr>
              <a:buSzPts val="1300"/>
              <a:buFont typeface="Arial"/>
              <a:buChar char="•"/>
            </a:pPr>
            <a:r>
              <a:rPr b="0" i="0" lang="en" sz="1300" u="none" cap="none" strike="noStrike">
                <a:solidFill>
                  <a:srgbClr val="FFFFFF"/>
                </a:solidFill>
                <a:latin typeface="Lato"/>
                <a:ea typeface="Lato"/>
                <a:cs typeface="Lato"/>
                <a:sym typeface="Lato"/>
              </a:rPr>
              <a:t>The Admissions Office contacts students from the waitlist in numerical order as seats become available</a:t>
            </a:r>
            <a:endParaRPr sz="800"/>
          </a:p>
          <a:p>
            <a:pPr indent="-133350" lvl="1" marL="266700" marR="0" rtl="0" algn="just">
              <a:lnSpc>
                <a:spcPct val="140016"/>
              </a:lnSpc>
              <a:spcBef>
                <a:spcPts val="0"/>
              </a:spcBef>
              <a:spcAft>
                <a:spcPts val="0"/>
              </a:spcAft>
              <a:buClr>
                <a:srgbClr val="FFFFFF"/>
              </a:buClr>
              <a:buSzPts val="1300"/>
              <a:buFont typeface="Arial"/>
              <a:buChar char="•"/>
            </a:pPr>
            <a:r>
              <a:rPr b="0" i="0" lang="en" sz="1300" u="none" cap="none" strike="noStrike">
                <a:solidFill>
                  <a:srgbClr val="FFFFFF"/>
                </a:solidFill>
                <a:latin typeface="Lato"/>
                <a:ea typeface="Lato"/>
                <a:cs typeface="Lato"/>
                <a:sym typeface="Lato"/>
              </a:rPr>
              <a:t>Parents/guardians must accept or decline offers within 7 business days of receipt</a:t>
            </a:r>
            <a:endParaRPr sz="800"/>
          </a:p>
          <a:p>
            <a:pPr indent="-133350" lvl="1" marL="266700" marR="0" rtl="0" algn="just">
              <a:lnSpc>
                <a:spcPct val="140016"/>
              </a:lnSpc>
              <a:spcBef>
                <a:spcPts val="0"/>
              </a:spcBef>
              <a:spcAft>
                <a:spcPts val="0"/>
              </a:spcAft>
              <a:buClr>
                <a:srgbClr val="FFFFFF"/>
              </a:buClr>
              <a:buSzPts val="1300"/>
              <a:buFont typeface="Arial"/>
              <a:buChar char="•"/>
            </a:pPr>
            <a:r>
              <a:rPr b="0" i="0" lang="en" sz="1300" u="none" cap="none" strike="noStrike">
                <a:solidFill>
                  <a:srgbClr val="FFFFFF"/>
                </a:solidFill>
                <a:latin typeface="Lato"/>
                <a:ea typeface="Lato"/>
                <a:cs typeface="Lato"/>
                <a:sym typeface="Lato"/>
              </a:rPr>
              <a:t>Failure to respond within 7 days results in forfeiture of the seat</a:t>
            </a:r>
            <a:endParaRPr sz="800"/>
          </a:p>
          <a:p>
            <a:pPr indent="-133350" lvl="1" marL="266700" marR="0" rtl="0" algn="just">
              <a:lnSpc>
                <a:spcPct val="140016"/>
              </a:lnSpc>
              <a:spcBef>
                <a:spcPts val="0"/>
              </a:spcBef>
              <a:spcAft>
                <a:spcPts val="0"/>
              </a:spcAft>
              <a:buClr>
                <a:srgbClr val="FFFFFF"/>
              </a:buClr>
              <a:buSzPts val="1300"/>
              <a:buFont typeface="Arial"/>
              <a:buChar char="•"/>
            </a:pPr>
            <a:r>
              <a:rPr b="0" i="0" lang="en" sz="1300" u="none" cap="none" strike="noStrike">
                <a:solidFill>
                  <a:srgbClr val="FFFFFF"/>
                </a:solidFill>
                <a:latin typeface="Lato"/>
                <a:ea typeface="Lato"/>
                <a:cs typeface="Lato"/>
                <a:sym typeface="Lato"/>
              </a:rPr>
              <a:t>Waitlists expire on October 1 of the same calendar year</a:t>
            </a:r>
            <a:endParaRPr sz="800"/>
          </a:p>
          <a:p>
            <a:pPr indent="0" lvl="0" marL="0" marR="0" rtl="0" algn="just">
              <a:lnSpc>
                <a:spcPct val="140016"/>
              </a:lnSpc>
              <a:spcBef>
                <a:spcPts val="0"/>
              </a:spcBef>
              <a:spcAft>
                <a:spcPts val="0"/>
              </a:spcAft>
              <a:buNone/>
            </a:pPr>
            <a:r>
              <a:t/>
            </a:r>
            <a:endParaRPr b="0" i="0" sz="1200" u="none" cap="none" strike="noStrike">
              <a:solidFill>
                <a:srgbClr val="FFFFFF"/>
              </a:solidFill>
              <a:latin typeface="Lato"/>
              <a:ea typeface="Lato"/>
              <a:cs typeface="Lato"/>
              <a:sym typeface="Lato"/>
            </a:endParaRPr>
          </a:p>
        </p:txBody>
      </p:sp>
      <p:sp>
        <p:nvSpPr>
          <p:cNvPr id="328" name="Google Shape;328;p30"/>
          <p:cNvSpPr txBox="1"/>
          <p:nvPr/>
        </p:nvSpPr>
        <p:spPr>
          <a:xfrm>
            <a:off x="5475775" y="0"/>
            <a:ext cx="3621900" cy="609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Lato"/>
                <a:ea typeface="Lato"/>
                <a:cs typeface="Lato"/>
                <a:sym typeface="Lato"/>
              </a:rPr>
              <a:t>Blue Hills Regional Technical School</a:t>
            </a:r>
            <a:endParaRPr b="1">
              <a:solidFill>
                <a:schemeClr val="dk1"/>
              </a:solidFill>
              <a:latin typeface="Lato"/>
              <a:ea typeface="Lato"/>
              <a:cs typeface="Lato"/>
              <a:sym typeface="Lato"/>
            </a:endParaRPr>
          </a:p>
          <a:p>
            <a:pPr indent="0" lvl="0" marL="0" rtl="0" algn="r">
              <a:spcBef>
                <a:spcPts val="0"/>
              </a:spcBef>
              <a:spcAft>
                <a:spcPts val="0"/>
              </a:spcAft>
              <a:buNone/>
            </a:pPr>
            <a:r>
              <a:rPr lang="en" sz="1200">
                <a:solidFill>
                  <a:schemeClr val="dk1"/>
                </a:solidFill>
                <a:latin typeface="Lato"/>
                <a:ea typeface="Lato"/>
                <a:cs typeface="Lato"/>
                <a:sym typeface="Lato"/>
              </a:rPr>
              <a:t>February 25, 2026</a:t>
            </a:r>
            <a:endParaRPr sz="12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AAD"/>
        </a:solidFill>
      </p:bgPr>
    </p:bg>
    <p:spTree>
      <p:nvGrpSpPr>
        <p:cNvPr id="332" name="Shape 332"/>
        <p:cNvGrpSpPr/>
        <p:nvPr/>
      </p:nvGrpSpPr>
      <p:grpSpPr>
        <a:xfrm>
          <a:off x="0" y="0"/>
          <a:ext cx="0" cy="0"/>
          <a:chOff x="0" y="0"/>
          <a:chExt cx="0" cy="0"/>
        </a:xfrm>
      </p:grpSpPr>
      <p:sp>
        <p:nvSpPr>
          <p:cNvPr id="333" name="Google Shape;333;p31"/>
          <p:cNvSpPr txBox="1"/>
          <p:nvPr/>
        </p:nvSpPr>
        <p:spPr>
          <a:xfrm>
            <a:off x="514350" y="720781"/>
            <a:ext cx="6327900" cy="538800"/>
          </a:xfrm>
          <a:prstGeom prst="rect">
            <a:avLst/>
          </a:prstGeom>
          <a:noFill/>
          <a:ln>
            <a:noFill/>
          </a:ln>
        </p:spPr>
        <p:txBody>
          <a:bodyPr anchorCtr="0" anchor="t" bIns="0" lIns="0" spcFirstLastPara="1" rIns="0" wrap="square" tIns="0">
            <a:spAutoFit/>
          </a:bodyPr>
          <a:lstStyle/>
          <a:p>
            <a:pPr indent="0" lvl="0" marL="0" marR="0" rtl="0" algn="l">
              <a:lnSpc>
                <a:spcPct val="103000"/>
              </a:lnSpc>
              <a:spcBef>
                <a:spcPts val="0"/>
              </a:spcBef>
              <a:spcAft>
                <a:spcPts val="0"/>
              </a:spcAft>
              <a:buNone/>
            </a:pPr>
            <a:r>
              <a:rPr i="0" lang="en" sz="3500" u="none" cap="none" strike="noStrike">
                <a:solidFill>
                  <a:srgbClr val="00BF63"/>
                </a:solidFill>
                <a:latin typeface="Lato Black"/>
                <a:ea typeface="Lato Black"/>
                <a:cs typeface="Lato Black"/>
                <a:sym typeface="Lato Black"/>
              </a:rPr>
              <a:t>IF ACCEPTED, NEXT STEPS</a:t>
            </a:r>
            <a:endParaRPr sz="100">
              <a:latin typeface="Lato Black"/>
              <a:ea typeface="Lato Black"/>
              <a:cs typeface="Lato Black"/>
              <a:sym typeface="Lato Black"/>
            </a:endParaRPr>
          </a:p>
        </p:txBody>
      </p:sp>
      <p:sp>
        <p:nvSpPr>
          <p:cNvPr id="334" name="Google Shape;334;p31"/>
          <p:cNvSpPr txBox="1"/>
          <p:nvPr/>
        </p:nvSpPr>
        <p:spPr>
          <a:xfrm>
            <a:off x="1135366" y="1867075"/>
            <a:ext cx="2921400" cy="2310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None/>
            </a:pPr>
            <a:r>
              <a:rPr i="0" lang="en" sz="1500" u="none" cap="none" strike="noStrike">
                <a:solidFill>
                  <a:srgbClr val="00BF63"/>
                </a:solidFill>
                <a:latin typeface="Lato Black"/>
                <a:ea typeface="Lato Black"/>
                <a:cs typeface="Lato Black"/>
                <a:sym typeface="Lato Black"/>
              </a:rPr>
              <a:t>RECORDS</a:t>
            </a:r>
            <a:endParaRPr sz="700">
              <a:latin typeface="Lato Black"/>
              <a:ea typeface="Lato Black"/>
              <a:cs typeface="Lato Black"/>
              <a:sym typeface="Lato Black"/>
            </a:endParaRPr>
          </a:p>
        </p:txBody>
      </p:sp>
      <p:grpSp>
        <p:nvGrpSpPr>
          <p:cNvPr id="335" name="Google Shape;335;p31"/>
          <p:cNvGrpSpPr/>
          <p:nvPr/>
        </p:nvGrpSpPr>
        <p:grpSpPr>
          <a:xfrm>
            <a:off x="517471" y="1900412"/>
            <a:ext cx="507861" cy="964022"/>
            <a:chOff x="517471" y="1900412"/>
            <a:chExt cx="507861" cy="964022"/>
          </a:xfrm>
        </p:grpSpPr>
        <p:grpSp>
          <p:nvGrpSpPr>
            <p:cNvPr id="336" name="Google Shape;336;p31"/>
            <p:cNvGrpSpPr/>
            <p:nvPr/>
          </p:nvGrpSpPr>
          <p:grpSpPr>
            <a:xfrm rot="5400000">
              <a:off x="289391" y="2128492"/>
              <a:ext cx="964022" cy="507861"/>
              <a:chOff x="0" y="-38100"/>
              <a:chExt cx="843749" cy="444500"/>
            </a:xfrm>
          </p:grpSpPr>
          <p:sp>
            <p:nvSpPr>
              <p:cNvPr id="337" name="Google Shape;337;p31"/>
              <p:cNvSpPr/>
              <p:nvPr/>
            </p:nvSpPr>
            <p:spPr>
              <a:xfrm>
                <a:off x="0" y="0"/>
                <a:ext cx="843749" cy="406400"/>
              </a:xfrm>
              <a:custGeom>
                <a:rect b="b" l="l" r="r" t="t"/>
                <a:pathLst>
                  <a:path extrusionOk="0" h="406400" w="843749">
                    <a:moveTo>
                      <a:pt x="640549" y="0"/>
                    </a:moveTo>
                    <a:lnTo>
                      <a:pt x="203200" y="0"/>
                    </a:lnTo>
                    <a:lnTo>
                      <a:pt x="0" y="203200"/>
                    </a:lnTo>
                    <a:lnTo>
                      <a:pt x="203200" y="406400"/>
                    </a:lnTo>
                    <a:lnTo>
                      <a:pt x="640549" y="406400"/>
                    </a:lnTo>
                    <a:lnTo>
                      <a:pt x="843749" y="203200"/>
                    </a:lnTo>
                    <a:lnTo>
                      <a:pt x="640549" y="0"/>
                    </a:lnTo>
                    <a:close/>
                  </a:path>
                </a:pathLst>
              </a:custGeom>
              <a:solidFill>
                <a:srgbClr val="00BF63"/>
              </a:solidFill>
              <a:ln>
                <a:noFill/>
              </a:ln>
            </p:spPr>
          </p:sp>
          <p:sp>
            <p:nvSpPr>
              <p:cNvPr id="338" name="Google Shape;338;p31"/>
              <p:cNvSpPr txBox="1"/>
              <p:nvPr/>
            </p:nvSpPr>
            <p:spPr>
              <a:xfrm>
                <a:off x="152400" y="-38100"/>
                <a:ext cx="538949" cy="444500"/>
              </a:xfrm>
              <a:prstGeom prst="rect">
                <a:avLst/>
              </a:prstGeom>
              <a:noFill/>
              <a:ln>
                <a:noFill/>
              </a:ln>
            </p:spPr>
            <p:txBody>
              <a:bodyPr anchorCtr="0" anchor="ctr" bIns="26150" lIns="26150" spcFirstLastPara="1" rIns="26150" wrap="square" tIns="2615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9" name="Google Shape;339;p31"/>
            <p:cNvSpPr txBox="1"/>
            <p:nvPr/>
          </p:nvSpPr>
          <p:spPr>
            <a:xfrm>
              <a:off x="565327" y="2131880"/>
              <a:ext cx="3531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 sz="3200" u="none" cap="none" strike="noStrike">
                  <a:solidFill>
                    <a:srgbClr val="004AAD"/>
                  </a:solidFill>
                  <a:latin typeface="Lato Black"/>
                  <a:ea typeface="Lato Black"/>
                  <a:cs typeface="Lato Black"/>
                  <a:sym typeface="Lato Black"/>
                </a:rPr>
                <a:t>1</a:t>
              </a:r>
              <a:endParaRPr sz="700">
                <a:latin typeface="Lato Black"/>
                <a:ea typeface="Lato Black"/>
                <a:cs typeface="Lato Black"/>
                <a:sym typeface="Lato Black"/>
              </a:endParaRPr>
            </a:p>
          </p:txBody>
        </p:sp>
      </p:grpSp>
      <p:sp>
        <p:nvSpPr>
          <p:cNvPr id="340" name="Google Shape;340;p31"/>
          <p:cNvSpPr txBox="1"/>
          <p:nvPr/>
        </p:nvSpPr>
        <p:spPr>
          <a:xfrm>
            <a:off x="1135366" y="2215202"/>
            <a:ext cx="3279600" cy="7020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i="0" lang="en" sz="1200" u="none" cap="none" strike="noStrike">
                <a:solidFill>
                  <a:srgbClr val="FFFFFF"/>
                </a:solidFill>
                <a:latin typeface="Lato"/>
                <a:ea typeface="Lato"/>
                <a:cs typeface="Lato"/>
                <a:sym typeface="Lato"/>
              </a:rPr>
              <a:t>Blue Hills will contact sending districts to request and gather official student records for all accepted students</a:t>
            </a:r>
            <a:endParaRPr sz="700">
              <a:latin typeface="Lato"/>
              <a:ea typeface="Lato"/>
              <a:cs typeface="Lato"/>
              <a:sym typeface="Lato"/>
            </a:endParaRPr>
          </a:p>
        </p:txBody>
      </p:sp>
      <p:sp>
        <p:nvSpPr>
          <p:cNvPr id="341" name="Google Shape;341;p31"/>
          <p:cNvSpPr txBox="1"/>
          <p:nvPr/>
        </p:nvSpPr>
        <p:spPr>
          <a:xfrm>
            <a:off x="1135366" y="3158702"/>
            <a:ext cx="2921400" cy="2310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None/>
            </a:pPr>
            <a:r>
              <a:rPr i="0" lang="en" sz="1500" u="none" cap="none" strike="noStrike">
                <a:solidFill>
                  <a:srgbClr val="00BF63"/>
                </a:solidFill>
                <a:latin typeface="Lato Black"/>
                <a:ea typeface="Lato Black"/>
                <a:cs typeface="Lato Black"/>
                <a:sym typeface="Lato Black"/>
              </a:rPr>
              <a:t>ACCEPTANCE RECEPTION</a:t>
            </a:r>
            <a:endParaRPr sz="700">
              <a:latin typeface="Lato Black"/>
              <a:ea typeface="Lato Black"/>
              <a:cs typeface="Lato Black"/>
              <a:sym typeface="Lato Black"/>
            </a:endParaRPr>
          </a:p>
        </p:txBody>
      </p:sp>
      <p:grpSp>
        <p:nvGrpSpPr>
          <p:cNvPr id="342" name="Google Shape;342;p31"/>
          <p:cNvGrpSpPr/>
          <p:nvPr/>
        </p:nvGrpSpPr>
        <p:grpSpPr>
          <a:xfrm>
            <a:off x="517471" y="3192039"/>
            <a:ext cx="507861" cy="964022"/>
            <a:chOff x="517471" y="3192039"/>
            <a:chExt cx="507861" cy="964022"/>
          </a:xfrm>
        </p:grpSpPr>
        <p:grpSp>
          <p:nvGrpSpPr>
            <p:cNvPr id="343" name="Google Shape;343;p31"/>
            <p:cNvGrpSpPr/>
            <p:nvPr/>
          </p:nvGrpSpPr>
          <p:grpSpPr>
            <a:xfrm rot="5400000">
              <a:off x="289391" y="3420120"/>
              <a:ext cx="964022" cy="507861"/>
              <a:chOff x="0" y="-38100"/>
              <a:chExt cx="843749" cy="444500"/>
            </a:xfrm>
          </p:grpSpPr>
          <p:sp>
            <p:nvSpPr>
              <p:cNvPr id="344" name="Google Shape;344;p31"/>
              <p:cNvSpPr/>
              <p:nvPr/>
            </p:nvSpPr>
            <p:spPr>
              <a:xfrm>
                <a:off x="0" y="0"/>
                <a:ext cx="843749" cy="406400"/>
              </a:xfrm>
              <a:custGeom>
                <a:rect b="b" l="l" r="r" t="t"/>
                <a:pathLst>
                  <a:path extrusionOk="0" h="406400" w="843749">
                    <a:moveTo>
                      <a:pt x="640549" y="0"/>
                    </a:moveTo>
                    <a:lnTo>
                      <a:pt x="203200" y="0"/>
                    </a:lnTo>
                    <a:lnTo>
                      <a:pt x="0" y="203200"/>
                    </a:lnTo>
                    <a:lnTo>
                      <a:pt x="203200" y="406400"/>
                    </a:lnTo>
                    <a:lnTo>
                      <a:pt x="640549" y="406400"/>
                    </a:lnTo>
                    <a:lnTo>
                      <a:pt x="843749" y="203200"/>
                    </a:lnTo>
                    <a:lnTo>
                      <a:pt x="640549" y="0"/>
                    </a:lnTo>
                    <a:close/>
                  </a:path>
                </a:pathLst>
              </a:custGeom>
              <a:solidFill>
                <a:srgbClr val="00BF63"/>
              </a:solidFill>
              <a:ln>
                <a:noFill/>
              </a:ln>
            </p:spPr>
          </p:sp>
          <p:sp>
            <p:nvSpPr>
              <p:cNvPr id="345" name="Google Shape;345;p31"/>
              <p:cNvSpPr txBox="1"/>
              <p:nvPr/>
            </p:nvSpPr>
            <p:spPr>
              <a:xfrm>
                <a:off x="152400" y="-38100"/>
                <a:ext cx="538949" cy="444500"/>
              </a:xfrm>
              <a:prstGeom prst="rect">
                <a:avLst/>
              </a:prstGeom>
              <a:noFill/>
              <a:ln>
                <a:noFill/>
              </a:ln>
            </p:spPr>
            <p:txBody>
              <a:bodyPr anchorCtr="0" anchor="ctr" bIns="26150" lIns="26150" spcFirstLastPara="1" rIns="26150" wrap="square" tIns="2615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6" name="Google Shape;346;p31"/>
            <p:cNvSpPr txBox="1"/>
            <p:nvPr/>
          </p:nvSpPr>
          <p:spPr>
            <a:xfrm>
              <a:off x="573050" y="3431230"/>
              <a:ext cx="3531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 sz="3200" u="none" cap="none" strike="noStrike">
                  <a:solidFill>
                    <a:srgbClr val="004AAD"/>
                  </a:solidFill>
                  <a:latin typeface="Lato Black"/>
                  <a:ea typeface="Lato Black"/>
                  <a:cs typeface="Lato Black"/>
                  <a:sym typeface="Lato Black"/>
                </a:rPr>
                <a:t>2</a:t>
              </a:r>
              <a:endParaRPr sz="700">
                <a:latin typeface="Lato Black"/>
                <a:ea typeface="Lato Black"/>
                <a:cs typeface="Lato Black"/>
                <a:sym typeface="Lato Black"/>
              </a:endParaRPr>
            </a:p>
          </p:txBody>
        </p:sp>
      </p:grpSp>
      <p:sp>
        <p:nvSpPr>
          <p:cNvPr id="347" name="Google Shape;347;p31"/>
          <p:cNvSpPr txBox="1"/>
          <p:nvPr/>
        </p:nvSpPr>
        <p:spPr>
          <a:xfrm>
            <a:off x="1135366" y="3506830"/>
            <a:ext cx="3279600" cy="9606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i="0" lang="en" sz="1200" u="none" cap="none" strike="noStrike">
                <a:solidFill>
                  <a:srgbClr val="FFFFFF"/>
                </a:solidFill>
                <a:latin typeface="Lato"/>
                <a:ea typeface="Lato"/>
                <a:cs typeface="Lato"/>
                <a:sym typeface="Lato"/>
              </a:rPr>
              <a:t>Join us on Thursday, March 26, </a:t>
            </a:r>
            <a:r>
              <a:rPr lang="en" sz="1200">
                <a:solidFill>
                  <a:srgbClr val="FFFFFF"/>
                </a:solidFill>
                <a:latin typeface="Lato"/>
                <a:ea typeface="Lato"/>
                <a:cs typeface="Lato"/>
                <a:sym typeface="Lato"/>
              </a:rPr>
              <a:t>2026,</a:t>
            </a:r>
            <a:r>
              <a:rPr i="0" lang="en" sz="1200" u="none" cap="none" strike="noStrike">
                <a:solidFill>
                  <a:srgbClr val="FFFFFF"/>
                </a:solidFill>
                <a:latin typeface="Lato"/>
                <a:ea typeface="Lato"/>
                <a:cs typeface="Lato"/>
                <a:sym typeface="Lato"/>
              </a:rPr>
              <a:t> at 6:00 PM to celebrate your admission, meet staff and faculty, and learn more about the Blue Hills community</a:t>
            </a:r>
            <a:endParaRPr sz="700">
              <a:latin typeface="Lato"/>
              <a:ea typeface="Lato"/>
              <a:cs typeface="Lato"/>
              <a:sym typeface="Lato"/>
            </a:endParaRPr>
          </a:p>
        </p:txBody>
      </p:sp>
      <p:sp>
        <p:nvSpPr>
          <p:cNvPr id="348" name="Google Shape;348;p31"/>
          <p:cNvSpPr txBox="1"/>
          <p:nvPr/>
        </p:nvSpPr>
        <p:spPr>
          <a:xfrm>
            <a:off x="5318269" y="1867075"/>
            <a:ext cx="2921400" cy="2310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None/>
            </a:pPr>
            <a:r>
              <a:rPr i="0" lang="en" sz="1500" u="none" cap="none" strike="noStrike">
                <a:solidFill>
                  <a:srgbClr val="00BF63"/>
                </a:solidFill>
                <a:latin typeface="Lato Black"/>
                <a:ea typeface="Lato Black"/>
                <a:cs typeface="Lato Black"/>
                <a:sym typeface="Lato Black"/>
              </a:rPr>
              <a:t>PLACEMENT </a:t>
            </a:r>
            <a:endParaRPr sz="700">
              <a:latin typeface="Lato Black"/>
              <a:ea typeface="Lato Black"/>
              <a:cs typeface="Lato Black"/>
              <a:sym typeface="Lato Black"/>
            </a:endParaRPr>
          </a:p>
        </p:txBody>
      </p:sp>
      <p:grpSp>
        <p:nvGrpSpPr>
          <p:cNvPr id="349" name="Google Shape;349;p31"/>
          <p:cNvGrpSpPr/>
          <p:nvPr/>
        </p:nvGrpSpPr>
        <p:grpSpPr>
          <a:xfrm>
            <a:off x="4700373" y="1900412"/>
            <a:ext cx="507861" cy="964022"/>
            <a:chOff x="4700373" y="1900412"/>
            <a:chExt cx="507861" cy="964022"/>
          </a:xfrm>
        </p:grpSpPr>
        <p:grpSp>
          <p:nvGrpSpPr>
            <p:cNvPr id="350" name="Google Shape;350;p31"/>
            <p:cNvGrpSpPr/>
            <p:nvPr/>
          </p:nvGrpSpPr>
          <p:grpSpPr>
            <a:xfrm rot="5400000">
              <a:off x="4472293" y="2128492"/>
              <a:ext cx="964022" cy="507861"/>
              <a:chOff x="0" y="-38100"/>
              <a:chExt cx="843749" cy="444500"/>
            </a:xfrm>
          </p:grpSpPr>
          <p:sp>
            <p:nvSpPr>
              <p:cNvPr id="351" name="Google Shape;351;p31"/>
              <p:cNvSpPr/>
              <p:nvPr/>
            </p:nvSpPr>
            <p:spPr>
              <a:xfrm>
                <a:off x="0" y="0"/>
                <a:ext cx="843749" cy="406400"/>
              </a:xfrm>
              <a:custGeom>
                <a:rect b="b" l="l" r="r" t="t"/>
                <a:pathLst>
                  <a:path extrusionOk="0" h="406400" w="843749">
                    <a:moveTo>
                      <a:pt x="640549" y="0"/>
                    </a:moveTo>
                    <a:lnTo>
                      <a:pt x="203200" y="0"/>
                    </a:lnTo>
                    <a:lnTo>
                      <a:pt x="0" y="203200"/>
                    </a:lnTo>
                    <a:lnTo>
                      <a:pt x="203200" y="406400"/>
                    </a:lnTo>
                    <a:lnTo>
                      <a:pt x="640549" y="406400"/>
                    </a:lnTo>
                    <a:lnTo>
                      <a:pt x="843749" y="203200"/>
                    </a:lnTo>
                    <a:lnTo>
                      <a:pt x="640549" y="0"/>
                    </a:lnTo>
                    <a:close/>
                  </a:path>
                </a:pathLst>
              </a:custGeom>
              <a:solidFill>
                <a:srgbClr val="00BF63"/>
              </a:solidFill>
              <a:ln>
                <a:noFill/>
              </a:ln>
            </p:spPr>
          </p:sp>
          <p:sp>
            <p:nvSpPr>
              <p:cNvPr id="352" name="Google Shape;352;p31"/>
              <p:cNvSpPr txBox="1"/>
              <p:nvPr/>
            </p:nvSpPr>
            <p:spPr>
              <a:xfrm>
                <a:off x="152400" y="-38100"/>
                <a:ext cx="538949" cy="444500"/>
              </a:xfrm>
              <a:prstGeom prst="rect">
                <a:avLst/>
              </a:prstGeom>
              <a:noFill/>
              <a:ln>
                <a:noFill/>
              </a:ln>
            </p:spPr>
            <p:txBody>
              <a:bodyPr anchorCtr="0" anchor="ctr" bIns="26150" lIns="26150" spcFirstLastPara="1" rIns="26150" wrap="square" tIns="2615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3" name="Google Shape;353;p31"/>
            <p:cNvSpPr txBox="1"/>
            <p:nvPr/>
          </p:nvSpPr>
          <p:spPr>
            <a:xfrm>
              <a:off x="4755953" y="2139603"/>
              <a:ext cx="3531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 sz="3200" u="none" cap="none" strike="noStrike">
                  <a:solidFill>
                    <a:srgbClr val="004AAD"/>
                  </a:solidFill>
                  <a:latin typeface="Lato Black"/>
                  <a:ea typeface="Lato Black"/>
                  <a:cs typeface="Lato Black"/>
                  <a:sym typeface="Lato Black"/>
                </a:rPr>
                <a:t>3</a:t>
              </a:r>
              <a:endParaRPr sz="700">
                <a:latin typeface="Lato Black"/>
                <a:ea typeface="Lato Black"/>
                <a:cs typeface="Lato Black"/>
                <a:sym typeface="Lato Black"/>
              </a:endParaRPr>
            </a:p>
          </p:txBody>
        </p:sp>
      </p:grpSp>
      <p:sp>
        <p:nvSpPr>
          <p:cNvPr id="354" name="Google Shape;354;p31"/>
          <p:cNvSpPr txBox="1"/>
          <p:nvPr/>
        </p:nvSpPr>
        <p:spPr>
          <a:xfrm>
            <a:off x="5318269" y="2215202"/>
            <a:ext cx="3279600" cy="7020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i="0" lang="en" sz="1200" u="none" cap="none" strike="noStrike">
                <a:solidFill>
                  <a:srgbClr val="FFFFFF"/>
                </a:solidFill>
                <a:latin typeface="Lato"/>
                <a:ea typeface="Lato"/>
                <a:cs typeface="Lato"/>
                <a:sym typeface="Lato"/>
              </a:rPr>
              <a:t>All accepted students will be required to complete placement exams; </a:t>
            </a:r>
            <a:r>
              <a:rPr lang="en" sz="1200">
                <a:solidFill>
                  <a:srgbClr val="FFFFFF"/>
                </a:solidFill>
                <a:latin typeface="Lato"/>
                <a:ea typeface="Lato"/>
                <a:cs typeface="Lato"/>
                <a:sym typeface="Lato"/>
              </a:rPr>
              <a:t>more information will be provided</a:t>
            </a:r>
            <a:endParaRPr sz="700">
              <a:latin typeface="Lato"/>
              <a:ea typeface="Lato"/>
              <a:cs typeface="Lato"/>
              <a:sym typeface="Lato"/>
            </a:endParaRPr>
          </a:p>
        </p:txBody>
      </p:sp>
      <p:sp>
        <p:nvSpPr>
          <p:cNvPr id="355" name="Google Shape;355;p31"/>
          <p:cNvSpPr txBox="1"/>
          <p:nvPr/>
        </p:nvSpPr>
        <p:spPr>
          <a:xfrm>
            <a:off x="5318269" y="3158702"/>
            <a:ext cx="2921400" cy="2310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None/>
            </a:pPr>
            <a:r>
              <a:rPr i="0" lang="en" sz="1500" u="none" cap="none" strike="noStrike">
                <a:solidFill>
                  <a:srgbClr val="00BF63"/>
                </a:solidFill>
                <a:latin typeface="Lato Black"/>
                <a:ea typeface="Lato Black"/>
                <a:cs typeface="Lato Black"/>
                <a:sym typeface="Lato Black"/>
              </a:rPr>
              <a:t>TRANSITION MEETING</a:t>
            </a:r>
            <a:endParaRPr sz="700">
              <a:latin typeface="Lato Black"/>
              <a:ea typeface="Lato Black"/>
              <a:cs typeface="Lato Black"/>
              <a:sym typeface="Lato Black"/>
            </a:endParaRPr>
          </a:p>
        </p:txBody>
      </p:sp>
      <p:grpSp>
        <p:nvGrpSpPr>
          <p:cNvPr id="356" name="Google Shape;356;p31"/>
          <p:cNvGrpSpPr/>
          <p:nvPr/>
        </p:nvGrpSpPr>
        <p:grpSpPr>
          <a:xfrm>
            <a:off x="4700373" y="3192039"/>
            <a:ext cx="507861" cy="964022"/>
            <a:chOff x="4700373" y="3192039"/>
            <a:chExt cx="507861" cy="964022"/>
          </a:xfrm>
        </p:grpSpPr>
        <p:grpSp>
          <p:nvGrpSpPr>
            <p:cNvPr id="357" name="Google Shape;357;p31"/>
            <p:cNvGrpSpPr/>
            <p:nvPr/>
          </p:nvGrpSpPr>
          <p:grpSpPr>
            <a:xfrm rot="5400000">
              <a:off x="4472293" y="3420120"/>
              <a:ext cx="964022" cy="507861"/>
              <a:chOff x="0" y="-38100"/>
              <a:chExt cx="843749" cy="444500"/>
            </a:xfrm>
          </p:grpSpPr>
          <p:sp>
            <p:nvSpPr>
              <p:cNvPr id="358" name="Google Shape;358;p31"/>
              <p:cNvSpPr/>
              <p:nvPr/>
            </p:nvSpPr>
            <p:spPr>
              <a:xfrm>
                <a:off x="0" y="0"/>
                <a:ext cx="843749" cy="406400"/>
              </a:xfrm>
              <a:custGeom>
                <a:rect b="b" l="l" r="r" t="t"/>
                <a:pathLst>
                  <a:path extrusionOk="0" h="406400" w="843749">
                    <a:moveTo>
                      <a:pt x="640549" y="0"/>
                    </a:moveTo>
                    <a:lnTo>
                      <a:pt x="203200" y="0"/>
                    </a:lnTo>
                    <a:lnTo>
                      <a:pt x="0" y="203200"/>
                    </a:lnTo>
                    <a:lnTo>
                      <a:pt x="203200" y="406400"/>
                    </a:lnTo>
                    <a:lnTo>
                      <a:pt x="640549" y="406400"/>
                    </a:lnTo>
                    <a:lnTo>
                      <a:pt x="843749" y="203200"/>
                    </a:lnTo>
                    <a:lnTo>
                      <a:pt x="640549" y="0"/>
                    </a:lnTo>
                    <a:close/>
                  </a:path>
                </a:pathLst>
              </a:custGeom>
              <a:solidFill>
                <a:srgbClr val="00BF63"/>
              </a:solidFill>
              <a:ln>
                <a:noFill/>
              </a:ln>
            </p:spPr>
          </p:sp>
          <p:sp>
            <p:nvSpPr>
              <p:cNvPr id="359" name="Google Shape;359;p31"/>
              <p:cNvSpPr txBox="1"/>
              <p:nvPr/>
            </p:nvSpPr>
            <p:spPr>
              <a:xfrm>
                <a:off x="152400" y="-38100"/>
                <a:ext cx="538949" cy="444500"/>
              </a:xfrm>
              <a:prstGeom prst="rect">
                <a:avLst/>
              </a:prstGeom>
              <a:noFill/>
              <a:ln>
                <a:noFill/>
              </a:ln>
            </p:spPr>
            <p:txBody>
              <a:bodyPr anchorCtr="0" anchor="ctr" bIns="26150" lIns="26150" spcFirstLastPara="1" rIns="26150" wrap="square" tIns="2615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0" name="Google Shape;360;p31"/>
            <p:cNvSpPr txBox="1"/>
            <p:nvPr/>
          </p:nvSpPr>
          <p:spPr>
            <a:xfrm>
              <a:off x="4755953" y="3431230"/>
              <a:ext cx="3531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 sz="3200" u="none" cap="none" strike="noStrike">
                  <a:solidFill>
                    <a:srgbClr val="004AAD"/>
                  </a:solidFill>
                  <a:latin typeface="Lato Black"/>
                  <a:ea typeface="Lato Black"/>
                  <a:cs typeface="Lato Black"/>
                  <a:sym typeface="Lato Black"/>
                </a:rPr>
                <a:t>4</a:t>
              </a:r>
              <a:endParaRPr sz="700">
                <a:latin typeface="Lato Black"/>
                <a:ea typeface="Lato Black"/>
                <a:cs typeface="Lato Black"/>
                <a:sym typeface="Lato Black"/>
              </a:endParaRPr>
            </a:p>
          </p:txBody>
        </p:sp>
      </p:grpSp>
      <p:sp>
        <p:nvSpPr>
          <p:cNvPr id="361" name="Google Shape;361;p31"/>
          <p:cNvSpPr txBox="1"/>
          <p:nvPr/>
        </p:nvSpPr>
        <p:spPr>
          <a:xfrm>
            <a:off x="5318269" y="3506830"/>
            <a:ext cx="3279600" cy="9606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i="0" lang="en" sz="1200" u="none" cap="none" strike="noStrike">
                <a:solidFill>
                  <a:srgbClr val="FFFFFF"/>
                </a:solidFill>
                <a:latin typeface="Lato"/>
                <a:ea typeface="Lato"/>
                <a:cs typeface="Lato"/>
                <a:sym typeface="Lato"/>
              </a:rPr>
              <a:t>Families of students with IEPs or 504 plans will be contacted to schedule individual transition meetings to ensure appropriate supports are in place</a:t>
            </a:r>
            <a:endParaRPr sz="700">
              <a:latin typeface="Lato"/>
              <a:ea typeface="Lato"/>
              <a:cs typeface="Lato"/>
              <a:sym typeface="Lato"/>
            </a:endParaRPr>
          </a:p>
        </p:txBody>
      </p:sp>
      <p:grpSp>
        <p:nvGrpSpPr>
          <p:cNvPr id="362" name="Google Shape;362;p31"/>
          <p:cNvGrpSpPr/>
          <p:nvPr/>
        </p:nvGrpSpPr>
        <p:grpSpPr>
          <a:xfrm>
            <a:off x="7658782" y="-2029702"/>
            <a:ext cx="2684052" cy="3123260"/>
            <a:chOff x="0" y="0"/>
            <a:chExt cx="698500" cy="812800"/>
          </a:xfrm>
        </p:grpSpPr>
        <p:sp>
          <p:nvSpPr>
            <p:cNvPr id="363" name="Google Shape;363;p31"/>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a:noFill/>
            </a:ln>
          </p:spPr>
        </p:sp>
        <p:sp>
          <p:nvSpPr>
            <p:cNvPr id="364" name="Google Shape;364;p31"/>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5" name="Google Shape;365;p31"/>
          <p:cNvGrpSpPr/>
          <p:nvPr/>
        </p:nvGrpSpPr>
        <p:grpSpPr>
          <a:xfrm>
            <a:off x="6573521" y="-1435659"/>
            <a:ext cx="1663040" cy="1935173"/>
            <a:chOff x="0" y="0"/>
            <a:chExt cx="698500" cy="812800"/>
          </a:xfrm>
        </p:grpSpPr>
        <p:sp>
          <p:nvSpPr>
            <p:cNvPr id="366" name="Google Shape;366;p31"/>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367" name="Google Shape;367;p31"/>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8" name="Google Shape;368;p31"/>
          <p:cNvGrpSpPr/>
          <p:nvPr/>
        </p:nvGrpSpPr>
        <p:grpSpPr>
          <a:xfrm>
            <a:off x="9000808" y="602264"/>
            <a:ext cx="1663040" cy="1935173"/>
            <a:chOff x="0" y="0"/>
            <a:chExt cx="698500" cy="812800"/>
          </a:xfrm>
        </p:grpSpPr>
        <p:sp>
          <p:nvSpPr>
            <p:cNvPr id="369" name="Google Shape;369;p31"/>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370" name="Google Shape;370;p31"/>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1" name="Google Shape;371;p31"/>
          <p:cNvSpPr txBox="1"/>
          <p:nvPr/>
        </p:nvSpPr>
        <p:spPr>
          <a:xfrm>
            <a:off x="5475775" y="0"/>
            <a:ext cx="3621900" cy="609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Lato"/>
                <a:ea typeface="Lato"/>
                <a:cs typeface="Lato"/>
                <a:sym typeface="Lato"/>
              </a:rPr>
              <a:t>Blue Hills Regional Technical School</a:t>
            </a:r>
            <a:endParaRPr b="1">
              <a:solidFill>
                <a:schemeClr val="dk1"/>
              </a:solidFill>
              <a:latin typeface="Lato"/>
              <a:ea typeface="Lato"/>
              <a:cs typeface="Lato"/>
              <a:sym typeface="Lato"/>
            </a:endParaRPr>
          </a:p>
          <a:p>
            <a:pPr indent="0" lvl="0" marL="0" rtl="0" algn="r">
              <a:spcBef>
                <a:spcPts val="0"/>
              </a:spcBef>
              <a:spcAft>
                <a:spcPts val="0"/>
              </a:spcAft>
              <a:buNone/>
            </a:pPr>
            <a:r>
              <a:rPr lang="en" sz="1200">
                <a:solidFill>
                  <a:schemeClr val="dk1"/>
                </a:solidFill>
                <a:latin typeface="Lato"/>
                <a:ea typeface="Lato"/>
                <a:cs typeface="Lato"/>
                <a:sym typeface="Lato"/>
              </a:rPr>
              <a:t>February 25, 2026</a:t>
            </a:r>
            <a:endParaRPr sz="12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pSp>
        <p:nvGrpSpPr>
          <p:cNvPr id="376" name="Google Shape;376;p32"/>
          <p:cNvGrpSpPr/>
          <p:nvPr/>
        </p:nvGrpSpPr>
        <p:grpSpPr>
          <a:xfrm>
            <a:off x="0" y="-72331"/>
            <a:ext cx="5838317" cy="221545"/>
            <a:chOff x="0" y="-38100"/>
            <a:chExt cx="3075327" cy="116698"/>
          </a:xfrm>
        </p:grpSpPr>
        <p:sp>
          <p:nvSpPr>
            <p:cNvPr id="377" name="Google Shape;377;p32"/>
            <p:cNvSpPr/>
            <p:nvPr/>
          </p:nvSpPr>
          <p:spPr>
            <a:xfrm>
              <a:off x="0" y="0"/>
              <a:ext cx="3075327" cy="78598"/>
            </a:xfrm>
            <a:custGeom>
              <a:rect b="b" l="l" r="r" t="t"/>
              <a:pathLst>
                <a:path extrusionOk="0" h="78598" w="3075327">
                  <a:moveTo>
                    <a:pt x="0" y="0"/>
                  </a:moveTo>
                  <a:lnTo>
                    <a:pt x="3075327" y="0"/>
                  </a:lnTo>
                  <a:lnTo>
                    <a:pt x="3075327" y="78598"/>
                  </a:lnTo>
                  <a:lnTo>
                    <a:pt x="0" y="78598"/>
                  </a:lnTo>
                  <a:close/>
                </a:path>
              </a:pathLst>
            </a:custGeom>
            <a:solidFill>
              <a:srgbClr val="00BF63"/>
            </a:solidFill>
            <a:ln>
              <a:noFill/>
            </a:ln>
          </p:spPr>
        </p:sp>
        <p:sp>
          <p:nvSpPr>
            <p:cNvPr id="378" name="Google Shape;378;p32"/>
            <p:cNvSpPr txBox="1"/>
            <p:nvPr/>
          </p:nvSpPr>
          <p:spPr>
            <a:xfrm>
              <a:off x="0" y="-38100"/>
              <a:ext cx="3075327" cy="11669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9" name="Google Shape;379;p32"/>
          <p:cNvGrpSpPr/>
          <p:nvPr/>
        </p:nvGrpSpPr>
        <p:grpSpPr>
          <a:xfrm rot="3515818">
            <a:off x="5341000" y="-2065609"/>
            <a:ext cx="3687065" cy="3255342"/>
            <a:chOff x="0" y="-38100"/>
            <a:chExt cx="1942158" cy="1714748"/>
          </a:xfrm>
        </p:grpSpPr>
        <p:sp>
          <p:nvSpPr>
            <p:cNvPr id="380" name="Google Shape;380;p32"/>
            <p:cNvSpPr/>
            <p:nvPr/>
          </p:nvSpPr>
          <p:spPr>
            <a:xfrm>
              <a:off x="0" y="0"/>
              <a:ext cx="1942158" cy="1676648"/>
            </a:xfrm>
            <a:custGeom>
              <a:rect b="b" l="l" r="r" t="t"/>
              <a:pathLst>
                <a:path extrusionOk="0" h="1676648" w="1942158">
                  <a:moveTo>
                    <a:pt x="0" y="0"/>
                  </a:moveTo>
                  <a:lnTo>
                    <a:pt x="1942158" y="0"/>
                  </a:lnTo>
                  <a:lnTo>
                    <a:pt x="1942158" y="1676648"/>
                  </a:lnTo>
                  <a:lnTo>
                    <a:pt x="0" y="1676648"/>
                  </a:lnTo>
                  <a:close/>
                </a:path>
              </a:pathLst>
            </a:custGeom>
            <a:solidFill>
              <a:srgbClr val="00BF63"/>
            </a:solidFill>
            <a:ln>
              <a:noFill/>
            </a:ln>
          </p:spPr>
        </p:sp>
        <p:sp>
          <p:nvSpPr>
            <p:cNvPr id="381" name="Google Shape;381;p32"/>
            <p:cNvSpPr txBox="1"/>
            <p:nvPr/>
          </p:nvSpPr>
          <p:spPr>
            <a:xfrm>
              <a:off x="0" y="-38100"/>
              <a:ext cx="1942158" cy="171474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2" name="Google Shape;382;p32"/>
          <p:cNvGrpSpPr/>
          <p:nvPr/>
        </p:nvGrpSpPr>
        <p:grpSpPr>
          <a:xfrm rot="2700000">
            <a:off x="5761700" y="-999235"/>
            <a:ext cx="4100339" cy="2586877"/>
            <a:chOff x="0" y="-38100"/>
            <a:chExt cx="2159849" cy="1362635"/>
          </a:xfrm>
        </p:grpSpPr>
        <p:sp>
          <p:nvSpPr>
            <p:cNvPr id="383" name="Google Shape;383;p32"/>
            <p:cNvSpPr/>
            <p:nvPr/>
          </p:nvSpPr>
          <p:spPr>
            <a:xfrm>
              <a:off x="0" y="0"/>
              <a:ext cx="2159849" cy="1324535"/>
            </a:xfrm>
            <a:custGeom>
              <a:rect b="b" l="l" r="r" t="t"/>
              <a:pathLst>
                <a:path extrusionOk="0" h="1324535" w="2159849">
                  <a:moveTo>
                    <a:pt x="0" y="0"/>
                  </a:moveTo>
                  <a:lnTo>
                    <a:pt x="2159849" y="0"/>
                  </a:lnTo>
                  <a:lnTo>
                    <a:pt x="2159849" y="1324535"/>
                  </a:lnTo>
                  <a:lnTo>
                    <a:pt x="0" y="1324535"/>
                  </a:lnTo>
                  <a:close/>
                </a:path>
              </a:pathLst>
            </a:custGeom>
            <a:solidFill>
              <a:srgbClr val="004AAD"/>
            </a:solidFill>
            <a:ln>
              <a:noFill/>
            </a:ln>
          </p:spPr>
        </p:sp>
        <p:sp>
          <p:nvSpPr>
            <p:cNvPr id="384" name="Google Shape;384;p32"/>
            <p:cNvSpPr txBox="1"/>
            <p:nvPr/>
          </p:nvSpPr>
          <p:spPr>
            <a:xfrm>
              <a:off x="0" y="-38100"/>
              <a:ext cx="2159849" cy="136263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5" name="Google Shape;385;p32"/>
          <p:cNvGrpSpPr/>
          <p:nvPr/>
        </p:nvGrpSpPr>
        <p:grpSpPr>
          <a:xfrm rot="2273033">
            <a:off x="6310542" y="704389"/>
            <a:ext cx="3687065" cy="8350342"/>
            <a:chOff x="0" y="-38100"/>
            <a:chExt cx="1942158" cy="4398534"/>
          </a:xfrm>
        </p:grpSpPr>
        <p:sp>
          <p:nvSpPr>
            <p:cNvPr id="386" name="Google Shape;386;p32"/>
            <p:cNvSpPr/>
            <p:nvPr/>
          </p:nvSpPr>
          <p:spPr>
            <a:xfrm>
              <a:off x="0" y="0"/>
              <a:ext cx="1942158" cy="4360434"/>
            </a:xfrm>
            <a:custGeom>
              <a:rect b="b" l="l" r="r" t="t"/>
              <a:pathLst>
                <a:path extrusionOk="0" h="4360434" w="1942158">
                  <a:moveTo>
                    <a:pt x="0" y="0"/>
                  </a:moveTo>
                  <a:lnTo>
                    <a:pt x="1942158" y="0"/>
                  </a:lnTo>
                  <a:lnTo>
                    <a:pt x="1942158" y="4360434"/>
                  </a:lnTo>
                  <a:lnTo>
                    <a:pt x="0" y="4360434"/>
                  </a:lnTo>
                  <a:close/>
                </a:path>
              </a:pathLst>
            </a:custGeom>
            <a:solidFill>
              <a:srgbClr val="004AAD"/>
            </a:solidFill>
            <a:ln>
              <a:noFill/>
            </a:ln>
          </p:spPr>
        </p:sp>
        <p:sp>
          <p:nvSpPr>
            <p:cNvPr id="387" name="Google Shape;387;p32"/>
            <p:cNvSpPr txBox="1"/>
            <p:nvPr/>
          </p:nvSpPr>
          <p:spPr>
            <a:xfrm>
              <a:off x="0" y="-38100"/>
              <a:ext cx="1942158" cy="439853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8" name="Google Shape;388;p32"/>
          <p:cNvGrpSpPr/>
          <p:nvPr/>
        </p:nvGrpSpPr>
        <p:grpSpPr>
          <a:xfrm rot="3593894">
            <a:off x="7076454" y="3974171"/>
            <a:ext cx="3687065" cy="4012647"/>
            <a:chOff x="0" y="-38100"/>
            <a:chExt cx="1942158" cy="2113658"/>
          </a:xfrm>
        </p:grpSpPr>
        <p:sp>
          <p:nvSpPr>
            <p:cNvPr id="389" name="Google Shape;389;p32"/>
            <p:cNvSpPr/>
            <p:nvPr/>
          </p:nvSpPr>
          <p:spPr>
            <a:xfrm>
              <a:off x="0" y="0"/>
              <a:ext cx="1942158" cy="2075558"/>
            </a:xfrm>
            <a:custGeom>
              <a:rect b="b" l="l" r="r" t="t"/>
              <a:pathLst>
                <a:path extrusionOk="0" h="2075558" w="1942158">
                  <a:moveTo>
                    <a:pt x="0" y="0"/>
                  </a:moveTo>
                  <a:lnTo>
                    <a:pt x="1942158" y="0"/>
                  </a:lnTo>
                  <a:lnTo>
                    <a:pt x="1942158" y="2075558"/>
                  </a:lnTo>
                  <a:lnTo>
                    <a:pt x="0" y="2075558"/>
                  </a:lnTo>
                  <a:close/>
                </a:path>
              </a:pathLst>
            </a:custGeom>
            <a:solidFill>
              <a:srgbClr val="00BF63"/>
            </a:solidFill>
            <a:ln>
              <a:noFill/>
            </a:ln>
          </p:spPr>
        </p:sp>
        <p:sp>
          <p:nvSpPr>
            <p:cNvPr id="390" name="Google Shape;390;p32"/>
            <p:cNvSpPr txBox="1"/>
            <p:nvPr/>
          </p:nvSpPr>
          <p:spPr>
            <a:xfrm>
              <a:off x="0" y="-38100"/>
              <a:ext cx="1942158" cy="211365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1" name="Google Shape;391;p32"/>
          <p:cNvGrpSpPr/>
          <p:nvPr/>
        </p:nvGrpSpPr>
        <p:grpSpPr>
          <a:xfrm>
            <a:off x="5596669" y="570188"/>
            <a:ext cx="3589272" cy="4176608"/>
            <a:chOff x="0" y="0"/>
            <a:chExt cx="698500" cy="812800"/>
          </a:xfrm>
        </p:grpSpPr>
        <p:sp>
          <p:nvSpPr>
            <p:cNvPr id="392" name="Google Shape;392;p32"/>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4AAD"/>
            </a:solidFill>
            <a:ln>
              <a:noFill/>
            </a:ln>
          </p:spPr>
        </p:sp>
        <p:sp>
          <p:nvSpPr>
            <p:cNvPr id="393" name="Google Shape;393;p32"/>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4" name="Google Shape;394;p32"/>
          <p:cNvGrpSpPr/>
          <p:nvPr/>
        </p:nvGrpSpPr>
        <p:grpSpPr>
          <a:xfrm>
            <a:off x="5739810" y="736752"/>
            <a:ext cx="3302989" cy="3843479"/>
            <a:chOff x="0" y="0"/>
            <a:chExt cx="698500" cy="812800"/>
          </a:xfrm>
        </p:grpSpPr>
        <p:sp>
          <p:nvSpPr>
            <p:cNvPr id="395" name="Google Shape;395;p32"/>
            <p:cNvSpPr/>
            <p:nvPr/>
          </p:nvSpPr>
          <p:spPr>
            <a:xfrm>
              <a:off x="0" y="0"/>
              <a:ext cx="698500" cy="812800"/>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BF63"/>
            </a:solidFill>
            <a:ln>
              <a:noFill/>
            </a:ln>
          </p:spPr>
        </p:sp>
        <p:sp>
          <p:nvSpPr>
            <p:cNvPr id="396" name="Google Shape;396;p32"/>
            <p:cNvSpPr txBox="1"/>
            <p:nvPr/>
          </p:nvSpPr>
          <p:spPr>
            <a:xfrm>
              <a:off x="0" y="101600"/>
              <a:ext cx="6985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7" name="Google Shape;397;p32"/>
          <p:cNvSpPr/>
          <p:nvPr/>
        </p:nvSpPr>
        <p:spPr>
          <a:xfrm>
            <a:off x="5893909" y="916069"/>
            <a:ext cx="2994790" cy="3484846"/>
          </a:xfrm>
          <a:custGeom>
            <a:rect b="b" l="l" r="r" t="t"/>
            <a:pathLst>
              <a:path extrusionOk="0" h="812800" w="698500">
                <a:moveTo>
                  <a:pt x="349250" y="0"/>
                </a:moveTo>
                <a:lnTo>
                  <a:pt x="698500" y="203200"/>
                </a:lnTo>
                <a:lnTo>
                  <a:pt x="698500" y="609600"/>
                </a:lnTo>
                <a:lnTo>
                  <a:pt x="349250" y="812800"/>
                </a:lnTo>
                <a:lnTo>
                  <a:pt x="0" y="609600"/>
                </a:lnTo>
                <a:lnTo>
                  <a:pt x="0" y="203200"/>
                </a:lnTo>
                <a:lnTo>
                  <a:pt x="349250" y="0"/>
                </a:lnTo>
                <a:close/>
              </a:path>
            </a:pathLst>
          </a:custGeom>
          <a:blipFill rotWithShape="1">
            <a:blip r:embed="rId3">
              <a:alphaModFix/>
            </a:blip>
            <a:stretch>
              <a:fillRect b="0" l="-37324" r="-37324" t="0"/>
            </a:stretch>
          </a:blipFill>
          <a:ln>
            <a:noFill/>
          </a:ln>
        </p:spPr>
      </p:sp>
      <p:grpSp>
        <p:nvGrpSpPr>
          <p:cNvPr id="398" name="Google Shape;398;p32"/>
          <p:cNvGrpSpPr/>
          <p:nvPr/>
        </p:nvGrpSpPr>
        <p:grpSpPr>
          <a:xfrm>
            <a:off x="0" y="4921955"/>
            <a:ext cx="5838317" cy="221545"/>
            <a:chOff x="0" y="-38100"/>
            <a:chExt cx="3075327" cy="116698"/>
          </a:xfrm>
        </p:grpSpPr>
        <p:sp>
          <p:nvSpPr>
            <p:cNvPr id="399" name="Google Shape;399;p32"/>
            <p:cNvSpPr/>
            <p:nvPr/>
          </p:nvSpPr>
          <p:spPr>
            <a:xfrm>
              <a:off x="0" y="0"/>
              <a:ext cx="3075327" cy="78598"/>
            </a:xfrm>
            <a:custGeom>
              <a:rect b="b" l="l" r="r" t="t"/>
              <a:pathLst>
                <a:path extrusionOk="0" h="78598" w="3075327">
                  <a:moveTo>
                    <a:pt x="0" y="0"/>
                  </a:moveTo>
                  <a:lnTo>
                    <a:pt x="3075327" y="0"/>
                  </a:lnTo>
                  <a:lnTo>
                    <a:pt x="3075327" y="78598"/>
                  </a:lnTo>
                  <a:lnTo>
                    <a:pt x="0" y="78598"/>
                  </a:lnTo>
                  <a:close/>
                </a:path>
              </a:pathLst>
            </a:custGeom>
            <a:solidFill>
              <a:srgbClr val="004AAD"/>
            </a:solidFill>
            <a:ln>
              <a:noFill/>
            </a:ln>
          </p:spPr>
        </p:sp>
        <p:sp>
          <p:nvSpPr>
            <p:cNvPr id="400" name="Google Shape;400;p32"/>
            <p:cNvSpPr txBox="1"/>
            <p:nvPr/>
          </p:nvSpPr>
          <p:spPr>
            <a:xfrm>
              <a:off x="0" y="-38100"/>
              <a:ext cx="3075327" cy="11669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1" name="Google Shape;401;p32"/>
          <p:cNvSpPr/>
          <p:nvPr/>
        </p:nvSpPr>
        <p:spPr>
          <a:xfrm>
            <a:off x="935850" y="452226"/>
            <a:ext cx="3507703" cy="2444076"/>
          </a:xfrm>
          <a:custGeom>
            <a:rect b="b" l="l" r="r" t="t"/>
            <a:pathLst>
              <a:path extrusionOk="0" h="4568366" w="6681339">
                <a:moveTo>
                  <a:pt x="0" y="0"/>
                </a:moveTo>
                <a:lnTo>
                  <a:pt x="6681339" y="0"/>
                </a:lnTo>
                <a:lnTo>
                  <a:pt x="6681339" y="4568366"/>
                </a:lnTo>
                <a:lnTo>
                  <a:pt x="0" y="4568366"/>
                </a:lnTo>
                <a:lnTo>
                  <a:pt x="0" y="0"/>
                </a:lnTo>
                <a:close/>
              </a:path>
            </a:pathLst>
          </a:custGeom>
          <a:blipFill rotWithShape="1">
            <a:blip r:embed="rId4">
              <a:alphaModFix/>
            </a:blip>
            <a:stretch>
              <a:fillRect b="0" l="0" r="0" t="0"/>
            </a:stretch>
          </a:blipFill>
          <a:ln>
            <a:noFill/>
          </a:ln>
        </p:spPr>
      </p:sp>
      <p:sp>
        <p:nvSpPr>
          <p:cNvPr id="402" name="Google Shape;402;p32"/>
          <p:cNvSpPr txBox="1"/>
          <p:nvPr/>
        </p:nvSpPr>
        <p:spPr>
          <a:xfrm>
            <a:off x="562200" y="3021863"/>
            <a:ext cx="4713900" cy="861900"/>
          </a:xfrm>
          <a:prstGeom prst="rect">
            <a:avLst/>
          </a:prstGeom>
          <a:noFill/>
          <a:ln>
            <a:noFill/>
          </a:ln>
        </p:spPr>
        <p:txBody>
          <a:bodyPr anchorCtr="0" anchor="t" bIns="0" lIns="0" spcFirstLastPara="1" rIns="0" wrap="square" tIns="0">
            <a:spAutoFit/>
          </a:bodyPr>
          <a:lstStyle/>
          <a:p>
            <a:pPr indent="0" lvl="0" marL="0" marR="0" rtl="0" algn="l">
              <a:lnSpc>
                <a:spcPct val="103007"/>
              </a:lnSpc>
              <a:spcBef>
                <a:spcPts val="0"/>
              </a:spcBef>
              <a:spcAft>
                <a:spcPts val="0"/>
              </a:spcAft>
              <a:buNone/>
            </a:pPr>
            <a:r>
              <a:rPr i="0" lang="en" sz="5600" u="none" cap="none" strike="noStrike">
                <a:solidFill>
                  <a:srgbClr val="004AAD"/>
                </a:solidFill>
                <a:latin typeface="Lato Black"/>
                <a:ea typeface="Lato Black"/>
                <a:cs typeface="Lato Black"/>
                <a:sym typeface="Lato Black"/>
              </a:rPr>
              <a:t>THANK YOU</a:t>
            </a:r>
            <a:endParaRPr sz="100">
              <a:latin typeface="Lato Black"/>
              <a:ea typeface="Lato Black"/>
              <a:cs typeface="Lato Black"/>
              <a:sym typeface="Lato Black"/>
            </a:endParaRPr>
          </a:p>
        </p:txBody>
      </p:sp>
      <p:grpSp>
        <p:nvGrpSpPr>
          <p:cNvPr id="403" name="Google Shape;403;p32"/>
          <p:cNvGrpSpPr/>
          <p:nvPr/>
        </p:nvGrpSpPr>
        <p:grpSpPr>
          <a:xfrm>
            <a:off x="573604" y="3932861"/>
            <a:ext cx="4232200" cy="723757"/>
            <a:chOff x="589529" y="3763683"/>
            <a:chExt cx="4232200" cy="723757"/>
          </a:xfrm>
        </p:grpSpPr>
        <p:grpSp>
          <p:nvGrpSpPr>
            <p:cNvPr id="404" name="Google Shape;404;p32"/>
            <p:cNvGrpSpPr/>
            <p:nvPr/>
          </p:nvGrpSpPr>
          <p:grpSpPr>
            <a:xfrm>
              <a:off x="589529" y="3763683"/>
              <a:ext cx="4232200" cy="723757"/>
              <a:chOff x="0" y="-38100"/>
              <a:chExt cx="2229307" cy="381238"/>
            </a:xfrm>
          </p:grpSpPr>
          <p:sp>
            <p:nvSpPr>
              <p:cNvPr id="405" name="Google Shape;405;p32"/>
              <p:cNvSpPr/>
              <p:nvPr/>
            </p:nvSpPr>
            <p:spPr>
              <a:xfrm>
                <a:off x="0" y="0"/>
                <a:ext cx="2229307" cy="343138"/>
              </a:xfrm>
              <a:custGeom>
                <a:rect b="b" l="l" r="r" t="t"/>
                <a:pathLst>
                  <a:path extrusionOk="0" h="343138" w="2229307">
                    <a:moveTo>
                      <a:pt x="0" y="0"/>
                    </a:moveTo>
                    <a:lnTo>
                      <a:pt x="2229307" y="0"/>
                    </a:lnTo>
                    <a:lnTo>
                      <a:pt x="2229307" y="343138"/>
                    </a:lnTo>
                    <a:lnTo>
                      <a:pt x="0" y="343138"/>
                    </a:lnTo>
                    <a:close/>
                  </a:path>
                </a:pathLst>
              </a:custGeom>
              <a:solidFill>
                <a:srgbClr val="004AAD"/>
              </a:solidFill>
              <a:ln>
                <a:noFill/>
              </a:ln>
            </p:spPr>
          </p:sp>
          <p:sp>
            <p:nvSpPr>
              <p:cNvPr id="406" name="Google Shape;406;p32"/>
              <p:cNvSpPr txBox="1"/>
              <p:nvPr/>
            </p:nvSpPr>
            <p:spPr>
              <a:xfrm>
                <a:off x="0" y="-38100"/>
                <a:ext cx="2229307" cy="38123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7" name="Google Shape;407;p32"/>
            <p:cNvSpPr txBox="1"/>
            <p:nvPr/>
          </p:nvSpPr>
          <p:spPr>
            <a:xfrm>
              <a:off x="642193" y="3904727"/>
              <a:ext cx="4095000" cy="215400"/>
            </a:xfrm>
            <a:prstGeom prst="rect">
              <a:avLst/>
            </a:prstGeom>
            <a:noFill/>
            <a:ln>
              <a:noFill/>
            </a:ln>
          </p:spPr>
          <p:txBody>
            <a:bodyPr anchorCtr="0" anchor="t" bIns="0" lIns="0" spcFirstLastPara="1" rIns="0" wrap="square" tIns="0">
              <a:spAutoFit/>
            </a:bodyPr>
            <a:lstStyle/>
            <a:p>
              <a:pPr indent="0" lvl="0" marL="0" marR="0" rtl="0" algn="just">
                <a:lnSpc>
                  <a:spcPct val="140014"/>
                </a:lnSpc>
                <a:spcBef>
                  <a:spcPts val="0"/>
                </a:spcBef>
                <a:spcAft>
                  <a:spcPts val="0"/>
                </a:spcAft>
                <a:buNone/>
              </a:pPr>
              <a:r>
                <a:rPr b="1" i="0" lang="en" sz="1400" u="sng" cap="none" strike="noStrike">
                  <a:solidFill>
                    <a:schemeClr val="lt1"/>
                  </a:solidFill>
                  <a:latin typeface="Lato"/>
                  <a:ea typeface="Lato"/>
                  <a:cs typeface="Lato"/>
                  <a:sym typeface="Lato"/>
                  <a:hlinkClick r:id="rId5">
                    <a:extLst>
                      <a:ext uri="{A12FA001-AC4F-418D-AE19-62706E023703}">
                        <ahyp:hlinkClr val="tx"/>
                      </a:ext>
                    </a:extLst>
                  </a:hlinkClick>
                </a:rPr>
                <a:t>www.bluehills.org/admissions</a:t>
              </a:r>
              <a:endParaRPr b="1" sz="700">
                <a:solidFill>
                  <a:schemeClr val="lt1"/>
                </a:solidFill>
                <a:latin typeface="Lato"/>
                <a:ea typeface="Lato"/>
                <a:cs typeface="Lato"/>
                <a:sym typeface="Lato"/>
              </a:endParaRPr>
            </a:p>
          </p:txBody>
        </p:sp>
        <p:sp>
          <p:nvSpPr>
            <p:cNvPr id="408" name="Google Shape;408;p32"/>
            <p:cNvSpPr txBox="1"/>
            <p:nvPr/>
          </p:nvSpPr>
          <p:spPr>
            <a:xfrm>
              <a:off x="642193" y="4160250"/>
              <a:ext cx="4095000" cy="215400"/>
            </a:xfrm>
            <a:prstGeom prst="rect">
              <a:avLst/>
            </a:prstGeom>
            <a:noFill/>
            <a:ln>
              <a:noFill/>
            </a:ln>
          </p:spPr>
          <p:txBody>
            <a:bodyPr anchorCtr="0" anchor="t" bIns="0" lIns="0" spcFirstLastPara="1" rIns="0" wrap="square" tIns="0">
              <a:spAutoFit/>
            </a:bodyPr>
            <a:lstStyle/>
            <a:p>
              <a:pPr indent="0" lvl="0" marL="0" marR="0" rtl="0" algn="just">
                <a:lnSpc>
                  <a:spcPct val="140014"/>
                </a:lnSpc>
                <a:spcBef>
                  <a:spcPts val="0"/>
                </a:spcBef>
                <a:spcAft>
                  <a:spcPts val="0"/>
                </a:spcAft>
                <a:buNone/>
              </a:pPr>
              <a:r>
                <a:rPr b="1" i="0" lang="en" sz="1400" u="sng" cap="none" strike="noStrike">
                  <a:solidFill>
                    <a:schemeClr val="lt1"/>
                  </a:solidFill>
                  <a:latin typeface="Lato"/>
                  <a:ea typeface="Lato"/>
                  <a:cs typeface="Lato"/>
                  <a:sym typeface="Lato"/>
                  <a:hlinkClick r:id="rId6">
                    <a:extLst>
                      <a:ext uri="{A12FA001-AC4F-418D-AE19-62706E023703}">
                        <ahyp:hlinkClr val="tx"/>
                      </a:ext>
                    </a:extLst>
                  </a:hlinkClick>
                </a:rPr>
                <a:t>admissions@bluehills.org</a:t>
              </a:r>
              <a:endParaRPr b="1" sz="700">
                <a:solidFill>
                  <a:schemeClr val="lt1"/>
                </a:solidFill>
                <a:latin typeface="Lato"/>
                <a:ea typeface="Lato"/>
                <a:cs typeface="Lato"/>
                <a:sym typeface="Lato"/>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